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6" r:id="rId2"/>
    <p:sldId id="257" r:id="rId3"/>
    <p:sldId id="258" r:id="rId4"/>
    <p:sldId id="323" r:id="rId5"/>
    <p:sldId id="324" r:id="rId6"/>
    <p:sldId id="348" r:id="rId7"/>
    <p:sldId id="326" r:id="rId8"/>
    <p:sldId id="336" r:id="rId9"/>
    <p:sldId id="325" r:id="rId10"/>
    <p:sldId id="263" r:id="rId11"/>
    <p:sldId id="320" r:id="rId12"/>
    <p:sldId id="280" r:id="rId13"/>
    <p:sldId id="261" r:id="rId14"/>
    <p:sldId id="321" r:id="rId15"/>
    <p:sldId id="281" r:id="rId16"/>
    <p:sldId id="262" r:id="rId17"/>
    <p:sldId id="322" r:id="rId18"/>
    <p:sldId id="282" r:id="rId19"/>
    <p:sldId id="283" r:id="rId20"/>
    <p:sldId id="275" r:id="rId21"/>
    <p:sldId id="333" r:id="rId22"/>
    <p:sldId id="277" r:id="rId23"/>
    <p:sldId id="334" r:id="rId24"/>
    <p:sldId id="276" r:id="rId25"/>
    <p:sldId id="335" r:id="rId26"/>
    <p:sldId id="278" r:id="rId27"/>
    <p:sldId id="314" r:id="rId28"/>
    <p:sldId id="279" r:id="rId29"/>
    <p:sldId id="312" r:id="rId30"/>
    <p:sldId id="315" r:id="rId31"/>
    <p:sldId id="313" r:id="rId32"/>
    <p:sldId id="264" r:id="rId33"/>
    <p:sldId id="265" r:id="rId34"/>
    <p:sldId id="338" r:id="rId35"/>
    <p:sldId id="337" r:id="rId36"/>
    <p:sldId id="347" r:id="rId37"/>
    <p:sldId id="350" r:id="rId38"/>
    <p:sldId id="349" r:id="rId39"/>
    <p:sldId id="346" r:id="rId40"/>
    <p:sldId id="352" r:id="rId41"/>
    <p:sldId id="354" r:id="rId42"/>
    <p:sldId id="356" r:id="rId43"/>
    <p:sldId id="357" r:id="rId44"/>
    <p:sldId id="358" r:id="rId45"/>
    <p:sldId id="359" r:id="rId46"/>
    <p:sldId id="360" r:id="rId47"/>
    <p:sldId id="361" r:id="rId48"/>
    <p:sldId id="362" r:id="rId49"/>
    <p:sldId id="363" r:id="rId50"/>
    <p:sldId id="364" r:id="rId51"/>
    <p:sldId id="368" r:id="rId52"/>
    <p:sldId id="369" r:id="rId53"/>
    <p:sldId id="365" r:id="rId54"/>
    <p:sldId id="386" r:id="rId55"/>
    <p:sldId id="387" r:id="rId56"/>
    <p:sldId id="366" r:id="rId57"/>
    <p:sldId id="389" r:id="rId58"/>
    <p:sldId id="391" r:id="rId59"/>
    <p:sldId id="392" r:id="rId60"/>
    <p:sldId id="367" r:id="rId61"/>
    <p:sldId id="393" r:id="rId62"/>
    <p:sldId id="394" r:id="rId63"/>
    <p:sldId id="396" r:id="rId64"/>
    <p:sldId id="370" r:id="rId65"/>
    <p:sldId id="397" r:id="rId66"/>
    <p:sldId id="399" r:id="rId67"/>
    <p:sldId id="400" r:id="rId68"/>
    <p:sldId id="401" r:id="rId69"/>
    <p:sldId id="375" r:id="rId70"/>
    <p:sldId id="339" r:id="rId71"/>
    <p:sldId id="340" r:id="rId72"/>
    <p:sldId id="371" r:id="rId73"/>
    <p:sldId id="376" r:id="rId74"/>
    <p:sldId id="377" r:id="rId75"/>
    <p:sldId id="372" r:id="rId76"/>
    <p:sldId id="378" r:id="rId77"/>
    <p:sldId id="379" r:id="rId78"/>
    <p:sldId id="402" r:id="rId79"/>
    <p:sldId id="403" r:id="rId80"/>
    <p:sldId id="380" r:id="rId81"/>
    <p:sldId id="374" r:id="rId82"/>
    <p:sldId id="382" r:id="rId83"/>
    <p:sldId id="341" r:id="rId84"/>
    <p:sldId id="342" r:id="rId85"/>
    <p:sldId id="343" r:id="rId86"/>
    <p:sldId id="344" r:id="rId87"/>
    <p:sldId id="345" r:id="rId88"/>
    <p:sldId id="351"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FE2D0E-10C4-4711-883F-00C2EF66F77B}">
          <p14:sldIdLst/>
        </p14:section>
        <p14:section name="Lecture 1" id="{B4E0BEA8-AB3C-453E-BD8B-42AF44CBD5F9}">
          <p14:sldIdLst>
            <p14:sldId id="256"/>
            <p14:sldId id="257"/>
            <p14:sldId id="258"/>
            <p14:sldId id="323"/>
            <p14:sldId id="324"/>
            <p14:sldId id="348"/>
            <p14:sldId id="326"/>
            <p14:sldId id="336"/>
            <p14:sldId id="325"/>
            <p14:sldId id="263"/>
            <p14:sldId id="320"/>
            <p14:sldId id="280"/>
            <p14:sldId id="261"/>
            <p14:sldId id="321"/>
            <p14:sldId id="281"/>
            <p14:sldId id="262"/>
            <p14:sldId id="322"/>
            <p14:sldId id="282"/>
            <p14:sldId id="283"/>
            <p14:sldId id="275"/>
            <p14:sldId id="333"/>
            <p14:sldId id="277"/>
            <p14:sldId id="334"/>
            <p14:sldId id="276"/>
            <p14:sldId id="335"/>
            <p14:sldId id="278"/>
            <p14:sldId id="314"/>
            <p14:sldId id="279"/>
            <p14:sldId id="312"/>
            <p14:sldId id="315"/>
            <p14:sldId id="313"/>
            <p14:sldId id="264"/>
            <p14:sldId id="265"/>
            <p14:sldId id="338"/>
            <p14:sldId id="337"/>
            <p14:sldId id="347"/>
            <p14:sldId id="350"/>
            <p14:sldId id="349"/>
            <p14:sldId id="346"/>
            <p14:sldId id="352"/>
            <p14:sldId id="354"/>
            <p14:sldId id="356"/>
            <p14:sldId id="357"/>
            <p14:sldId id="358"/>
            <p14:sldId id="359"/>
            <p14:sldId id="360"/>
            <p14:sldId id="361"/>
            <p14:sldId id="362"/>
            <p14:sldId id="363"/>
            <p14:sldId id="364"/>
            <p14:sldId id="368"/>
            <p14:sldId id="369"/>
            <p14:sldId id="365"/>
            <p14:sldId id="386"/>
            <p14:sldId id="387"/>
            <p14:sldId id="366"/>
            <p14:sldId id="389"/>
            <p14:sldId id="391"/>
            <p14:sldId id="392"/>
            <p14:sldId id="367"/>
            <p14:sldId id="393"/>
            <p14:sldId id="394"/>
            <p14:sldId id="396"/>
            <p14:sldId id="370"/>
            <p14:sldId id="397"/>
            <p14:sldId id="399"/>
            <p14:sldId id="400"/>
            <p14:sldId id="401"/>
            <p14:sldId id="375"/>
            <p14:sldId id="339"/>
            <p14:sldId id="340"/>
            <p14:sldId id="371"/>
            <p14:sldId id="376"/>
            <p14:sldId id="377"/>
            <p14:sldId id="372"/>
            <p14:sldId id="378"/>
            <p14:sldId id="379"/>
            <p14:sldId id="402"/>
            <p14:sldId id="403"/>
            <p14:sldId id="380"/>
            <p14:sldId id="374"/>
            <p14:sldId id="382"/>
            <p14:sldId id="341"/>
            <p14:sldId id="342"/>
            <p14:sldId id="343"/>
            <p14:sldId id="344"/>
            <p14:sldId id="345"/>
            <p14:sldId id="35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44D7F2-BCA3-9905-666B-EC258A5C8977}" name="Adam Eck" initials="AE" userId="S::aeck@oberlin.edu::a4da6357-8f82-434f-858a-a3ac332bffe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0D452"/>
    <a:srgbClr val="EFBB3F"/>
    <a:srgbClr val="DB38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08499B-C1CB-4FD1-B53A-C2956BA2D440}" v="14" dt="2024-06-19T20:09:34.3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22" autoAdjust="0"/>
    <p:restoredTop sz="82687" autoAdjust="0"/>
  </p:normalViewPr>
  <p:slideViewPr>
    <p:cSldViewPr snapToGrid="0">
      <p:cViewPr varScale="1">
        <p:scale>
          <a:sx n="106" d="100"/>
          <a:sy n="106" d="100"/>
        </p:scale>
        <p:origin x="7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4 Patino" userId="ad328d408b9752f9" providerId="LiveId" clId="{39087C4D-23E4-4752-9241-3FB07BD19C22}"/>
    <pc:docChg chg="undo custSel modSld">
      <pc:chgData name="C4 Patino" userId="ad328d408b9752f9" providerId="LiveId" clId="{39087C4D-23E4-4752-9241-3FB07BD19C22}" dt="2024-06-20T16:27:22.931" v="6" actId="26606"/>
      <pc:docMkLst>
        <pc:docMk/>
      </pc:docMkLst>
      <pc:sldChg chg="addSp delSp modSp mod setBg">
        <pc:chgData name="C4 Patino" userId="ad328d408b9752f9" providerId="LiveId" clId="{39087C4D-23E4-4752-9241-3FB07BD19C22}" dt="2024-06-20T16:27:22.931" v="6" actId="26606"/>
        <pc:sldMkLst>
          <pc:docMk/>
          <pc:sldMk cId="2948747617" sldId="315"/>
        </pc:sldMkLst>
        <pc:spChg chg="mod">
          <ac:chgData name="C4 Patino" userId="ad328d408b9752f9" providerId="LiveId" clId="{39087C4D-23E4-4752-9241-3FB07BD19C22}" dt="2024-06-20T16:27:22.921" v="5" actId="26606"/>
          <ac:spMkLst>
            <pc:docMk/>
            <pc:sldMk cId="2948747617" sldId="315"/>
            <ac:spMk id="2" creationId="{A1C41F96-A831-BA82-E3B7-C7D2D6EAB445}"/>
          </ac:spMkLst>
        </pc:spChg>
        <pc:spChg chg="add del mod">
          <ac:chgData name="C4 Patino" userId="ad328d408b9752f9" providerId="LiveId" clId="{39087C4D-23E4-4752-9241-3FB07BD19C22}" dt="2024-06-20T16:27:22.921" v="5" actId="26606"/>
          <ac:spMkLst>
            <pc:docMk/>
            <pc:sldMk cId="2948747617" sldId="315"/>
            <ac:spMk id="3" creationId="{D5B2BFD1-4B83-DCB6-A8BE-E494C83CB19A}"/>
          </ac:spMkLst>
        </pc:spChg>
        <pc:spChg chg="add del">
          <ac:chgData name="C4 Patino" userId="ad328d408b9752f9" providerId="LiveId" clId="{39087C4D-23E4-4752-9241-3FB07BD19C22}" dt="2024-06-20T16:27:22.921" v="5" actId="26606"/>
          <ac:spMkLst>
            <pc:docMk/>
            <pc:sldMk cId="2948747617" sldId="315"/>
            <ac:spMk id="8" creationId="{DBF61EA3-B236-439E-9C0B-340980D56BEE}"/>
          </ac:spMkLst>
        </pc:spChg>
        <pc:spChg chg="add del">
          <ac:chgData name="C4 Patino" userId="ad328d408b9752f9" providerId="LiveId" clId="{39087C4D-23E4-4752-9241-3FB07BD19C22}" dt="2024-06-20T16:27:10.037" v="3" actId="26606"/>
          <ac:spMkLst>
            <pc:docMk/>
            <pc:sldMk cId="2948747617" sldId="315"/>
            <ac:spMk id="9" creationId="{56E9B3E6-E277-4D68-BA48-9CB43FFBD6E2}"/>
          </ac:spMkLst>
        </pc:spChg>
        <pc:spChg chg="add del">
          <ac:chgData name="C4 Patino" userId="ad328d408b9752f9" providerId="LiveId" clId="{39087C4D-23E4-4752-9241-3FB07BD19C22}" dt="2024-06-20T16:27:22.921" v="5" actId="26606"/>
          <ac:spMkLst>
            <pc:docMk/>
            <pc:sldMk cId="2948747617" sldId="315"/>
            <ac:spMk id="15" creationId="{E659831F-0D9A-4C63-9EBB-8435B85A440F}"/>
          </ac:spMkLst>
        </pc:spChg>
        <pc:spChg chg="add del">
          <ac:chgData name="C4 Patino" userId="ad328d408b9752f9" providerId="LiveId" clId="{39087C4D-23E4-4752-9241-3FB07BD19C22}" dt="2024-06-20T16:27:10.037" v="3" actId="26606"/>
          <ac:spMkLst>
            <pc:docMk/>
            <pc:sldMk cId="2948747617" sldId="315"/>
            <ac:spMk id="16" creationId="{D5B0017B-2ECA-49AF-B397-DC140825DF8D}"/>
          </ac:spMkLst>
        </pc:spChg>
        <pc:spChg chg="add">
          <ac:chgData name="C4 Patino" userId="ad328d408b9752f9" providerId="LiveId" clId="{39087C4D-23E4-4752-9241-3FB07BD19C22}" dt="2024-06-20T16:27:22.931" v="6" actId="26606"/>
          <ac:spMkLst>
            <pc:docMk/>
            <pc:sldMk cId="2948747617" sldId="315"/>
            <ac:spMk id="19" creationId="{B6CDA21F-E7AF-4C75-8395-33F58D5B0E45}"/>
          </ac:spMkLst>
        </pc:spChg>
        <pc:spChg chg="add">
          <ac:chgData name="C4 Patino" userId="ad328d408b9752f9" providerId="LiveId" clId="{39087C4D-23E4-4752-9241-3FB07BD19C22}" dt="2024-06-20T16:27:22.931" v="6" actId="26606"/>
          <ac:spMkLst>
            <pc:docMk/>
            <pc:sldMk cId="2948747617" sldId="315"/>
            <ac:spMk id="22" creationId="{D5B0017B-2ECA-49AF-B397-DC140825DF8D}"/>
          </ac:spMkLst>
        </pc:spChg>
        <pc:grpChg chg="add del">
          <ac:chgData name="C4 Patino" userId="ad328d408b9752f9" providerId="LiveId" clId="{39087C4D-23E4-4752-9241-3FB07BD19C22}" dt="2024-06-20T16:27:22.921" v="5" actId="26606"/>
          <ac:grpSpMkLst>
            <pc:docMk/>
            <pc:sldMk cId="2948747617" sldId="315"/>
            <ac:grpSpMk id="10" creationId="{28FAF094-D087-493F-8DF9-A486C2D6BBAA}"/>
          </ac:grpSpMkLst>
        </pc:grpChg>
        <pc:grpChg chg="add del">
          <ac:chgData name="C4 Patino" userId="ad328d408b9752f9" providerId="LiveId" clId="{39087C4D-23E4-4752-9241-3FB07BD19C22}" dt="2024-06-20T16:27:10.037" v="3" actId="26606"/>
          <ac:grpSpMkLst>
            <pc:docMk/>
            <pc:sldMk cId="2948747617" sldId="315"/>
            <ac:grpSpMk id="11" creationId="{AE1C45F0-260A-458C-96ED-C1F6D2151219}"/>
          </ac:grpSpMkLst>
        </pc:grpChg>
        <pc:grpChg chg="add">
          <ac:chgData name="C4 Patino" userId="ad328d408b9752f9" providerId="LiveId" clId="{39087C4D-23E4-4752-9241-3FB07BD19C22}" dt="2024-06-20T16:27:22.931" v="6" actId="26606"/>
          <ac:grpSpMkLst>
            <pc:docMk/>
            <pc:sldMk cId="2948747617" sldId="315"/>
            <ac:grpSpMk id="20" creationId="{AE1C45F0-260A-458C-96ED-C1F6D2151219}"/>
          </ac:grpSpMkLst>
        </pc:grpChg>
        <pc:graphicFrameChg chg="add del">
          <ac:chgData name="C4 Patino" userId="ad328d408b9752f9" providerId="LiveId" clId="{39087C4D-23E4-4752-9241-3FB07BD19C22}" dt="2024-06-20T16:27:10.037" v="3" actId="26606"/>
          <ac:graphicFrameMkLst>
            <pc:docMk/>
            <pc:sldMk cId="2948747617" sldId="315"/>
            <ac:graphicFrameMk id="5" creationId="{7C0BAD9B-230E-B25D-AF15-139ED3DD871B}"/>
          </ac:graphicFrameMkLst>
        </pc:graphicFrameChg>
        <pc:cxnChg chg="add">
          <ac:chgData name="C4 Patino" userId="ad328d408b9752f9" providerId="LiveId" clId="{39087C4D-23E4-4752-9241-3FB07BD19C22}" dt="2024-06-20T16:27:22.931" v="6" actId="26606"/>
          <ac:cxnSpMkLst>
            <pc:docMk/>
            <pc:sldMk cId="2948747617" sldId="315"/>
            <ac:cxnSpMk id="17" creationId="{6CF1BAF6-AD41-4082-B212-8A1F9A2E8779}"/>
          </ac:cxnSpMkLst>
        </pc:cxnChg>
        <pc:cxnChg chg="add del">
          <ac:chgData name="C4 Patino" userId="ad328d408b9752f9" providerId="LiveId" clId="{39087C4D-23E4-4752-9241-3FB07BD19C22}" dt="2024-06-20T16:27:10.037" v="3" actId="26606"/>
          <ac:cxnSpMkLst>
            <pc:docMk/>
            <pc:sldMk cId="2948747617" sldId="315"/>
            <ac:cxnSpMk id="18" creationId="{6CF1BAF6-AD41-4082-B212-8A1F9A2E8779}"/>
          </ac:cxnSpMkLst>
        </pc:cxnChg>
      </pc:sldChg>
      <pc:sldChg chg="addSp modSp mod setBg">
        <pc:chgData name="C4 Patino" userId="ad328d408b9752f9" providerId="LiveId" clId="{39087C4D-23E4-4752-9241-3FB07BD19C22}" dt="2024-06-20T16:26:54.788" v="1" actId="14100"/>
        <pc:sldMkLst>
          <pc:docMk/>
          <pc:sldMk cId="2820264845" sldId="316"/>
        </pc:sldMkLst>
        <pc:spChg chg="add">
          <ac:chgData name="C4 Patino" userId="ad328d408b9752f9" providerId="LiveId" clId="{39087C4D-23E4-4752-9241-3FB07BD19C22}" dt="2024-06-20T16:26:48.779" v="0" actId="26606"/>
          <ac:spMkLst>
            <pc:docMk/>
            <pc:sldMk cId="2820264845" sldId="316"/>
            <ac:spMk id="9" creationId="{56E9B3E6-E277-4D68-BA48-9CB43FFBD6E2}"/>
          </ac:spMkLst>
        </pc:spChg>
        <pc:spChg chg="add">
          <ac:chgData name="C4 Patino" userId="ad328d408b9752f9" providerId="LiveId" clId="{39087C4D-23E4-4752-9241-3FB07BD19C22}" dt="2024-06-20T16:26:48.779" v="0" actId="26606"/>
          <ac:spMkLst>
            <pc:docMk/>
            <pc:sldMk cId="2820264845" sldId="316"/>
            <ac:spMk id="16" creationId="{D5B0017B-2ECA-49AF-B397-DC140825DF8D}"/>
          </ac:spMkLst>
        </pc:spChg>
        <pc:grpChg chg="add">
          <ac:chgData name="C4 Patino" userId="ad328d408b9752f9" providerId="LiveId" clId="{39087C4D-23E4-4752-9241-3FB07BD19C22}" dt="2024-06-20T16:26:48.779" v="0" actId="26606"/>
          <ac:grpSpMkLst>
            <pc:docMk/>
            <pc:sldMk cId="2820264845" sldId="316"/>
            <ac:grpSpMk id="11" creationId="{AE1C45F0-260A-458C-96ED-C1F6D2151219}"/>
          </ac:grpSpMkLst>
        </pc:grpChg>
        <pc:graphicFrameChg chg="mod modGraphic">
          <ac:chgData name="C4 Patino" userId="ad328d408b9752f9" providerId="LiveId" clId="{39087C4D-23E4-4752-9241-3FB07BD19C22}" dt="2024-06-20T16:26:54.788" v="1" actId="14100"/>
          <ac:graphicFrameMkLst>
            <pc:docMk/>
            <pc:sldMk cId="2820264845" sldId="316"/>
            <ac:graphicFrameMk id="4" creationId="{D783AA8B-8F5C-571F-870C-BCF7D31B1D17}"/>
          </ac:graphicFrameMkLst>
        </pc:graphicFrameChg>
        <pc:cxnChg chg="add">
          <ac:chgData name="C4 Patino" userId="ad328d408b9752f9" providerId="LiveId" clId="{39087C4D-23E4-4752-9241-3FB07BD19C22}" dt="2024-06-20T16:26:48.779" v="0" actId="26606"/>
          <ac:cxnSpMkLst>
            <pc:docMk/>
            <pc:sldMk cId="2820264845" sldId="316"/>
            <ac:cxnSpMk id="18" creationId="{6CF1BAF6-AD41-4082-B212-8A1F9A2E8779}"/>
          </ac:cxnSpMkLst>
        </pc:cxnChg>
      </pc:sldChg>
    </pc:docChg>
  </pc:docChgLst>
  <pc:docChgLst>
    <pc:chgData name="C4 Patino" userId="ad328d408b9752f9" providerId="LiveId" clId="{89BAAAB3-A911-4C0A-9F99-6BCD5A1EF604}"/>
    <pc:docChg chg="undo custSel addSld delSld modSld sldOrd modSection">
      <pc:chgData name="C4 Patino" userId="ad328d408b9752f9" providerId="LiveId" clId="{89BAAAB3-A911-4C0A-9F99-6BCD5A1EF604}" dt="2024-06-18T21:53:23.364" v="788" actId="47"/>
      <pc:docMkLst>
        <pc:docMk/>
      </pc:docMkLst>
      <pc:sldChg chg="modSp mod">
        <pc:chgData name="C4 Patino" userId="ad328d408b9752f9" providerId="LiveId" clId="{89BAAAB3-A911-4C0A-9F99-6BCD5A1EF604}" dt="2024-06-18T21:49:39.203" v="214" actId="20577"/>
        <pc:sldMkLst>
          <pc:docMk/>
          <pc:sldMk cId="1100281995" sldId="292"/>
        </pc:sldMkLst>
        <pc:spChg chg="mod">
          <ac:chgData name="C4 Patino" userId="ad328d408b9752f9" providerId="LiveId" clId="{89BAAAB3-A911-4C0A-9F99-6BCD5A1EF604}" dt="2024-06-18T21:49:39.203" v="214" actId="20577"/>
          <ac:spMkLst>
            <pc:docMk/>
            <pc:sldMk cId="1100281995" sldId="292"/>
            <ac:spMk id="3" creationId="{93D86272-DAD8-4580-293D-908E7C9F6D7B}"/>
          </ac:spMkLst>
        </pc:spChg>
      </pc:sldChg>
      <pc:sldChg chg="addSp modSp new del mod ord setBg">
        <pc:chgData name="C4 Patino" userId="ad328d408b9752f9" providerId="LiveId" clId="{89BAAAB3-A911-4C0A-9F99-6BCD5A1EF604}" dt="2024-06-18T21:51:39.655" v="497" actId="47"/>
        <pc:sldMkLst>
          <pc:docMk/>
          <pc:sldMk cId="2801953971" sldId="308"/>
        </pc:sldMkLst>
        <pc:spChg chg="mod">
          <ac:chgData name="C4 Patino" userId="ad328d408b9752f9" providerId="LiveId" clId="{89BAAAB3-A911-4C0A-9F99-6BCD5A1EF604}" dt="2024-06-18T21:51:30.886" v="493" actId="21"/>
          <ac:spMkLst>
            <pc:docMk/>
            <pc:sldMk cId="2801953971" sldId="308"/>
            <ac:spMk id="2" creationId="{56F7C0AA-C598-FA83-18C1-E8788F2D3BB5}"/>
          </ac:spMkLst>
        </pc:spChg>
        <pc:spChg chg="mod">
          <ac:chgData name="C4 Patino" userId="ad328d408b9752f9" providerId="LiveId" clId="{89BAAAB3-A911-4C0A-9F99-6BCD5A1EF604}" dt="2024-06-18T21:51:36.252" v="495" actId="21"/>
          <ac:spMkLst>
            <pc:docMk/>
            <pc:sldMk cId="2801953971" sldId="308"/>
            <ac:spMk id="3" creationId="{5DCFE7D7-2E0D-AF10-8C4A-8F9A7A8490FC}"/>
          </ac:spMkLst>
        </pc:spChg>
        <pc:spChg chg="add">
          <ac:chgData name="C4 Patino" userId="ad328d408b9752f9" providerId="LiveId" clId="{89BAAAB3-A911-4C0A-9F99-6BCD5A1EF604}" dt="2024-06-18T21:51:12.280" v="489" actId="26606"/>
          <ac:spMkLst>
            <pc:docMk/>
            <pc:sldMk cId="2801953971" sldId="308"/>
            <ac:spMk id="8" creationId="{DAF1966E-FD40-4A4A-B61B-C4DF7FA05F06}"/>
          </ac:spMkLst>
        </pc:spChg>
        <pc:spChg chg="add">
          <ac:chgData name="C4 Patino" userId="ad328d408b9752f9" providerId="LiveId" clId="{89BAAAB3-A911-4C0A-9F99-6BCD5A1EF604}" dt="2024-06-18T21:51:12.280" v="489" actId="26606"/>
          <ac:spMkLst>
            <pc:docMk/>
            <pc:sldMk cId="2801953971" sldId="308"/>
            <ac:spMk id="10" creationId="{047BFA19-D45E-416B-A404-7AF2F3F27017}"/>
          </ac:spMkLst>
        </pc:spChg>
        <pc:spChg chg="add">
          <ac:chgData name="C4 Patino" userId="ad328d408b9752f9" providerId="LiveId" clId="{89BAAAB3-A911-4C0A-9F99-6BCD5A1EF604}" dt="2024-06-18T21:51:12.280" v="489" actId="26606"/>
          <ac:spMkLst>
            <pc:docMk/>
            <pc:sldMk cId="2801953971" sldId="308"/>
            <ac:spMk id="12" creationId="{8E0105E7-23DB-4CF2-8258-FF47C7620F6E}"/>
          </ac:spMkLst>
        </pc:spChg>
        <pc:spChg chg="add">
          <ac:chgData name="C4 Patino" userId="ad328d408b9752f9" providerId="LiveId" clId="{89BAAAB3-A911-4C0A-9F99-6BCD5A1EF604}" dt="2024-06-18T21:51:12.280" v="489" actId="26606"/>
          <ac:spMkLst>
            <pc:docMk/>
            <pc:sldMk cId="2801953971" sldId="308"/>
            <ac:spMk id="14" creationId="{074B4F7D-14B2-478B-8BF5-01E4E0C5D263}"/>
          </ac:spMkLst>
        </pc:spChg>
      </pc:sldChg>
      <pc:sldChg chg="modSp add mod ord">
        <pc:chgData name="C4 Patino" userId="ad328d408b9752f9" providerId="LiveId" clId="{89BAAAB3-A911-4C0A-9F99-6BCD5A1EF604}" dt="2024-06-18T21:51:58.839" v="514" actId="20577"/>
        <pc:sldMkLst>
          <pc:docMk/>
          <pc:sldMk cId="3409931918" sldId="309"/>
        </pc:sldMkLst>
        <pc:spChg chg="mod">
          <ac:chgData name="C4 Patino" userId="ad328d408b9752f9" providerId="LiveId" clId="{89BAAAB3-A911-4C0A-9F99-6BCD5A1EF604}" dt="2024-06-18T21:51:58.839" v="514" actId="20577"/>
          <ac:spMkLst>
            <pc:docMk/>
            <pc:sldMk cId="3409931918" sldId="309"/>
            <ac:spMk id="2" creationId="{A2EDBF75-8779-23FD-0104-4A01824EF03B}"/>
          </ac:spMkLst>
        </pc:spChg>
        <pc:spChg chg="mod">
          <ac:chgData name="C4 Patino" userId="ad328d408b9752f9" providerId="LiveId" clId="{89BAAAB3-A911-4C0A-9F99-6BCD5A1EF604}" dt="2024-06-18T21:51:42.225" v="498" actId="20577"/>
          <ac:spMkLst>
            <pc:docMk/>
            <pc:sldMk cId="3409931918" sldId="309"/>
            <ac:spMk id="3" creationId="{93D86272-DAD8-4580-293D-908E7C9F6D7B}"/>
          </ac:spMkLst>
        </pc:spChg>
      </pc:sldChg>
      <pc:sldChg chg="modSp new del mod">
        <pc:chgData name="C4 Patino" userId="ad328d408b9752f9" providerId="LiveId" clId="{89BAAAB3-A911-4C0A-9F99-6BCD5A1EF604}" dt="2024-06-18T21:53:23.364" v="788" actId="47"/>
        <pc:sldMkLst>
          <pc:docMk/>
          <pc:sldMk cId="2332838401" sldId="310"/>
        </pc:sldMkLst>
        <pc:spChg chg="mod">
          <ac:chgData name="C4 Patino" userId="ad328d408b9752f9" providerId="LiveId" clId="{89BAAAB3-A911-4C0A-9F99-6BCD5A1EF604}" dt="2024-06-18T21:52:20.262" v="540" actId="20577"/>
          <ac:spMkLst>
            <pc:docMk/>
            <pc:sldMk cId="2332838401" sldId="310"/>
            <ac:spMk id="2" creationId="{AD54425A-2A38-DFCF-1567-A04ABF3EB78B}"/>
          </ac:spMkLst>
        </pc:spChg>
        <pc:spChg chg="mod">
          <ac:chgData name="C4 Patino" userId="ad328d408b9752f9" providerId="LiveId" clId="{89BAAAB3-A911-4C0A-9F99-6BCD5A1EF604}" dt="2024-06-18T21:53:19.167" v="786" actId="21"/>
          <ac:spMkLst>
            <pc:docMk/>
            <pc:sldMk cId="2332838401" sldId="310"/>
            <ac:spMk id="3" creationId="{AE9BE3B2-7F12-4911-2A42-A395A4C714C9}"/>
          </ac:spMkLst>
        </pc:spChg>
      </pc:sldChg>
      <pc:sldChg chg="modSp add mod">
        <pc:chgData name="C4 Patino" userId="ad328d408b9752f9" providerId="LiveId" clId="{89BAAAB3-A911-4C0A-9F99-6BCD5A1EF604}" dt="2024-06-18T21:53:20.710" v="787"/>
        <pc:sldMkLst>
          <pc:docMk/>
          <pc:sldMk cId="2609248929" sldId="311"/>
        </pc:sldMkLst>
        <pc:spChg chg="mod">
          <ac:chgData name="C4 Patino" userId="ad328d408b9752f9" providerId="LiveId" clId="{89BAAAB3-A911-4C0A-9F99-6BCD5A1EF604}" dt="2024-06-18T21:53:16.122" v="785" actId="20577"/>
          <ac:spMkLst>
            <pc:docMk/>
            <pc:sldMk cId="2609248929" sldId="311"/>
            <ac:spMk id="2" creationId="{A2EDBF75-8779-23FD-0104-4A01824EF03B}"/>
          </ac:spMkLst>
        </pc:spChg>
        <pc:spChg chg="mod">
          <ac:chgData name="C4 Patino" userId="ad328d408b9752f9" providerId="LiveId" clId="{89BAAAB3-A911-4C0A-9F99-6BCD5A1EF604}" dt="2024-06-18T21:53:20.710" v="787"/>
          <ac:spMkLst>
            <pc:docMk/>
            <pc:sldMk cId="2609248929" sldId="311"/>
            <ac:spMk id="3" creationId="{93D86272-DAD8-4580-293D-908E7C9F6D7B}"/>
          </ac:spMkLst>
        </pc:spChg>
      </pc:sldChg>
    </pc:docChg>
  </pc:docChgLst>
  <pc:docChgLst>
    <pc:chgData name="C4 Patino" userId="ad328d408b9752f9" providerId="LiveId" clId="{EF08499B-C1CB-4FD1-B53A-C2956BA2D440}"/>
    <pc:docChg chg="undo custSel addSld delSld modSld sldOrd delSection modSection">
      <pc:chgData name="C4 Patino" userId="ad328d408b9752f9" providerId="LiveId" clId="{EF08499B-C1CB-4FD1-B53A-C2956BA2D440}" dt="2024-06-19T20:14:10.591" v="1079" actId="20577"/>
      <pc:docMkLst>
        <pc:docMk/>
      </pc:docMkLst>
      <pc:sldChg chg="ord">
        <pc:chgData name="C4 Patino" userId="ad328d408b9752f9" providerId="LiveId" clId="{EF08499B-C1CB-4FD1-B53A-C2956BA2D440}" dt="2024-06-19T20:12:28.182" v="1017"/>
        <pc:sldMkLst>
          <pc:docMk/>
          <pc:sldMk cId="2656986489" sldId="267"/>
        </pc:sldMkLst>
      </pc:sldChg>
      <pc:sldChg chg="del">
        <pc:chgData name="C4 Patino" userId="ad328d408b9752f9" providerId="LiveId" clId="{EF08499B-C1CB-4FD1-B53A-C2956BA2D440}" dt="2024-06-06T19:39:27.617" v="0" actId="18676"/>
        <pc:sldMkLst>
          <pc:docMk/>
          <pc:sldMk cId="3621976407" sldId="274"/>
        </pc:sldMkLst>
      </pc:sldChg>
      <pc:sldChg chg="del">
        <pc:chgData name="C4 Patino" userId="ad328d408b9752f9" providerId="LiveId" clId="{EF08499B-C1CB-4FD1-B53A-C2956BA2D440}" dt="2024-06-06T19:39:27.617" v="0" actId="18676"/>
        <pc:sldMkLst>
          <pc:docMk/>
          <pc:sldMk cId="3012263201" sldId="275"/>
        </pc:sldMkLst>
      </pc:sldChg>
      <pc:sldChg chg="del">
        <pc:chgData name="C4 Patino" userId="ad328d408b9752f9" providerId="LiveId" clId="{EF08499B-C1CB-4FD1-B53A-C2956BA2D440}" dt="2024-06-06T19:39:27.617" v="0" actId="18676"/>
        <pc:sldMkLst>
          <pc:docMk/>
          <pc:sldMk cId="1361859914" sldId="276"/>
        </pc:sldMkLst>
      </pc:sldChg>
      <pc:sldChg chg="del">
        <pc:chgData name="C4 Patino" userId="ad328d408b9752f9" providerId="LiveId" clId="{EF08499B-C1CB-4FD1-B53A-C2956BA2D440}" dt="2024-06-06T19:39:27.617" v="0" actId="18676"/>
        <pc:sldMkLst>
          <pc:docMk/>
          <pc:sldMk cId="2115550516" sldId="277"/>
        </pc:sldMkLst>
      </pc:sldChg>
      <pc:sldChg chg="del">
        <pc:chgData name="C4 Patino" userId="ad328d408b9752f9" providerId="LiveId" clId="{EF08499B-C1CB-4FD1-B53A-C2956BA2D440}" dt="2024-06-06T19:39:27.617" v="0" actId="18676"/>
        <pc:sldMkLst>
          <pc:docMk/>
          <pc:sldMk cId="1336086749" sldId="278"/>
        </pc:sldMkLst>
      </pc:sldChg>
      <pc:sldChg chg="del">
        <pc:chgData name="C4 Patino" userId="ad328d408b9752f9" providerId="LiveId" clId="{EF08499B-C1CB-4FD1-B53A-C2956BA2D440}" dt="2024-06-06T19:39:27.617" v="0" actId="18676"/>
        <pc:sldMkLst>
          <pc:docMk/>
          <pc:sldMk cId="1940898656" sldId="279"/>
        </pc:sldMkLst>
      </pc:sldChg>
      <pc:sldChg chg="del">
        <pc:chgData name="C4 Patino" userId="ad328d408b9752f9" providerId="LiveId" clId="{EF08499B-C1CB-4FD1-B53A-C2956BA2D440}" dt="2024-06-06T19:39:27.617" v="0" actId="18676"/>
        <pc:sldMkLst>
          <pc:docMk/>
          <pc:sldMk cId="2025509645" sldId="285"/>
        </pc:sldMkLst>
      </pc:sldChg>
      <pc:sldChg chg="del">
        <pc:chgData name="C4 Patino" userId="ad328d408b9752f9" providerId="LiveId" clId="{EF08499B-C1CB-4FD1-B53A-C2956BA2D440}" dt="2024-06-06T19:39:30.019" v="1" actId="18676"/>
        <pc:sldMkLst>
          <pc:docMk/>
          <pc:sldMk cId="990098769" sldId="286"/>
        </pc:sldMkLst>
      </pc:sldChg>
      <pc:sldChg chg="modSp mod">
        <pc:chgData name="C4 Patino" userId="ad328d408b9752f9" providerId="LiveId" clId="{EF08499B-C1CB-4FD1-B53A-C2956BA2D440}" dt="2024-06-07T17:23:52.376" v="43" actId="20577"/>
        <pc:sldMkLst>
          <pc:docMk/>
          <pc:sldMk cId="3131308145" sldId="287"/>
        </pc:sldMkLst>
        <pc:spChg chg="mod">
          <ac:chgData name="C4 Patino" userId="ad328d408b9752f9" providerId="LiveId" clId="{EF08499B-C1CB-4FD1-B53A-C2956BA2D440}" dt="2024-06-07T17:23:52.376" v="43" actId="20577"/>
          <ac:spMkLst>
            <pc:docMk/>
            <pc:sldMk cId="3131308145" sldId="287"/>
            <ac:spMk id="2" creationId="{88AEECD8-62FB-AED5-36F3-5280E176C94A}"/>
          </ac:spMkLst>
        </pc:spChg>
        <pc:spChg chg="mod">
          <ac:chgData name="C4 Patino" userId="ad328d408b9752f9" providerId="LiveId" clId="{EF08499B-C1CB-4FD1-B53A-C2956BA2D440}" dt="2024-06-07T17:23:45.122" v="25" actId="20577"/>
          <ac:spMkLst>
            <pc:docMk/>
            <pc:sldMk cId="3131308145" sldId="287"/>
            <ac:spMk id="3" creationId="{1C877ACA-4C18-A25E-599E-FC22B16F8A09}"/>
          </ac:spMkLst>
        </pc:spChg>
      </pc:sldChg>
      <pc:sldChg chg="addSp delSp modSp mod">
        <pc:chgData name="C4 Patino" userId="ad328d408b9752f9" providerId="LiveId" clId="{EF08499B-C1CB-4FD1-B53A-C2956BA2D440}" dt="2024-06-19T20:13:32.624" v="1059" actId="20577"/>
        <pc:sldMkLst>
          <pc:docMk/>
          <pc:sldMk cId="1100281995" sldId="292"/>
        </pc:sldMkLst>
        <pc:spChg chg="mod">
          <ac:chgData name="C4 Patino" userId="ad328d408b9752f9" providerId="LiveId" clId="{EF08499B-C1CB-4FD1-B53A-C2956BA2D440}" dt="2024-06-19T20:13:32.624" v="1059" actId="20577"/>
          <ac:spMkLst>
            <pc:docMk/>
            <pc:sldMk cId="1100281995" sldId="292"/>
            <ac:spMk id="2" creationId="{A2EDBF75-8779-23FD-0104-4A01824EF03B}"/>
          </ac:spMkLst>
        </pc:spChg>
        <pc:spChg chg="mod">
          <ac:chgData name="C4 Patino" userId="ad328d408b9752f9" providerId="LiveId" clId="{EF08499B-C1CB-4FD1-B53A-C2956BA2D440}" dt="2024-06-19T20:11:17.089" v="994" actId="26606"/>
          <ac:spMkLst>
            <pc:docMk/>
            <pc:sldMk cId="1100281995" sldId="292"/>
            <ac:spMk id="3" creationId="{93D86272-DAD8-4580-293D-908E7C9F6D7B}"/>
          </ac:spMkLst>
        </pc:spChg>
        <pc:spChg chg="del">
          <ac:chgData name="C4 Patino" userId="ad328d408b9752f9" providerId="LiveId" clId="{EF08499B-C1CB-4FD1-B53A-C2956BA2D440}" dt="2024-06-19T20:11:17.089" v="994" actId="26606"/>
          <ac:spMkLst>
            <pc:docMk/>
            <pc:sldMk cId="1100281995" sldId="292"/>
            <ac:spMk id="25" creationId="{100EDD19-6802-4EC3-95CE-CFFAB042CFD6}"/>
          </ac:spMkLst>
        </pc:spChg>
        <pc:spChg chg="del">
          <ac:chgData name="C4 Patino" userId="ad328d408b9752f9" providerId="LiveId" clId="{EF08499B-C1CB-4FD1-B53A-C2956BA2D440}" dt="2024-06-19T20:11:17.089" v="994" actId="26606"/>
          <ac:spMkLst>
            <pc:docMk/>
            <pc:sldMk cId="1100281995" sldId="292"/>
            <ac:spMk id="27" creationId="{DB17E863-922E-4C26-BD64-E8FD41D28661}"/>
          </ac:spMkLst>
        </pc:spChg>
        <pc:spChg chg="add">
          <ac:chgData name="C4 Patino" userId="ad328d408b9752f9" providerId="LiveId" clId="{EF08499B-C1CB-4FD1-B53A-C2956BA2D440}" dt="2024-06-19T20:11:17.089" v="994" actId="26606"/>
          <ac:spMkLst>
            <pc:docMk/>
            <pc:sldMk cId="1100281995" sldId="292"/>
            <ac:spMk id="32" creationId="{B6CDA21F-E7AF-4C75-8395-33F58D5B0E45}"/>
          </ac:spMkLst>
        </pc:spChg>
        <pc:spChg chg="add">
          <ac:chgData name="C4 Patino" userId="ad328d408b9752f9" providerId="LiveId" clId="{EF08499B-C1CB-4FD1-B53A-C2956BA2D440}" dt="2024-06-19T20:11:17.089" v="994" actId="26606"/>
          <ac:spMkLst>
            <pc:docMk/>
            <pc:sldMk cId="1100281995" sldId="292"/>
            <ac:spMk id="39" creationId="{D5B0017B-2ECA-49AF-B397-DC140825DF8D}"/>
          </ac:spMkLst>
        </pc:spChg>
        <pc:grpChg chg="add">
          <ac:chgData name="C4 Patino" userId="ad328d408b9752f9" providerId="LiveId" clId="{EF08499B-C1CB-4FD1-B53A-C2956BA2D440}" dt="2024-06-19T20:11:17.089" v="994" actId="26606"/>
          <ac:grpSpMkLst>
            <pc:docMk/>
            <pc:sldMk cId="1100281995" sldId="292"/>
            <ac:grpSpMk id="34" creationId="{AE1C45F0-260A-458C-96ED-C1F6D2151219}"/>
          </ac:grpSpMkLst>
        </pc:grpChg>
        <pc:cxnChg chg="add">
          <ac:chgData name="C4 Patino" userId="ad328d408b9752f9" providerId="LiveId" clId="{EF08499B-C1CB-4FD1-B53A-C2956BA2D440}" dt="2024-06-19T20:11:17.089" v="994" actId="26606"/>
          <ac:cxnSpMkLst>
            <pc:docMk/>
            <pc:sldMk cId="1100281995" sldId="292"/>
            <ac:cxnSpMk id="41" creationId="{6CF1BAF6-AD41-4082-B212-8A1F9A2E8779}"/>
          </ac:cxnSpMkLst>
        </pc:cxnChg>
      </pc:sldChg>
      <pc:sldChg chg="addSp delSp modSp mod">
        <pc:chgData name="C4 Patino" userId="ad328d408b9752f9" providerId="LiveId" clId="{EF08499B-C1CB-4FD1-B53A-C2956BA2D440}" dt="2024-06-19T20:11:29.079" v="999" actId="12385"/>
        <pc:sldMkLst>
          <pc:docMk/>
          <pc:sldMk cId="1501329475" sldId="293"/>
        </pc:sldMkLst>
        <pc:spChg chg="mod">
          <ac:chgData name="C4 Patino" userId="ad328d408b9752f9" providerId="LiveId" clId="{EF08499B-C1CB-4FD1-B53A-C2956BA2D440}" dt="2024-06-19T20:11:24.031" v="997" actId="26606"/>
          <ac:spMkLst>
            <pc:docMk/>
            <pc:sldMk cId="1501329475" sldId="293"/>
            <ac:spMk id="2" creationId="{47222E83-6D8E-8A2F-5B93-468EAC54108A}"/>
          </ac:spMkLst>
        </pc:spChg>
        <pc:spChg chg="add del">
          <ac:chgData name="C4 Patino" userId="ad328d408b9752f9" providerId="LiveId" clId="{EF08499B-C1CB-4FD1-B53A-C2956BA2D440}" dt="2024-06-19T20:11:24.031" v="997" actId="26606"/>
          <ac:spMkLst>
            <pc:docMk/>
            <pc:sldMk cId="1501329475" sldId="293"/>
            <ac:spMk id="49" creationId="{35DB3719-6FDC-4E5D-891D-FF40B7300F64}"/>
          </ac:spMkLst>
        </pc:spChg>
        <pc:spChg chg="add del">
          <ac:chgData name="C4 Patino" userId="ad328d408b9752f9" providerId="LiveId" clId="{EF08499B-C1CB-4FD1-B53A-C2956BA2D440}" dt="2024-06-19T20:11:24.031" v="997" actId="26606"/>
          <ac:spMkLst>
            <pc:docMk/>
            <pc:sldMk cId="1501329475" sldId="293"/>
            <ac:spMk id="50" creationId="{E0CBAC23-2E3F-4A90-BA59-F8299F6A5439}"/>
          </ac:spMkLst>
        </pc:spChg>
        <pc:spChg chg="add del">
          <ac:chgData name="C4 Patino" userId="ad328d408b9752f9" providerId="LiveId" clId="{EF08499B-C1CB-4FD1-B53A-C2956BA2D440}" dt="2024-06-19T20:11:24.011" v="996" actId="26606"/>
          <ac:spMkLst>
            <pc:docMk/>
            <pc:sldMk cId="1501329475" sldId="293"/>
            <ac:spMk id="55" creationId="{47942995-B07F-4636-9A06-C6A104B260A8}"/>
          </ac:spMkLst>
        </pc:spChg>
        <pc:spChg chg="add del">
          <ac:chgData name="C4 Patino" userId="ad328d408b9752f9" providerId="LiveId" clId="{EF08499B-C1CB-4FD1-B53A-C2956BA2D440}" dt="2024-06-19T20:11:24.011" v="996" actId="26606"/>
          <ac:spMkLst>
            <pc:docMk/>
            <pc:sldMk cId="1501329475" sldId="293"/>
            <ac:spMk id="62" creationId="{B81933D1-5615-42C7-9C0B-4EB7105CCE2D}"/>
          </ac:spMkLst>
        </pc:spChg>
        <pc:spChg chg="add del">
          <ac:chgData name="C4 Patino" userId="ad328d408b9752f9" providerId="LiveId" clId="{EF08499B-C1CB-4FD1-B53A-C2956BA2D440}" dt="2024-06-19T20:11:24.011" v="996" actId="26606"/>
          <ac:spMkLst>
            <pc:docMk/>
            <pc:sldMk cId="1501329475" sldId="293"/>
            <ac:spMk id="64" creationId="{19C9EAEA-39D0-4B0E-A0EB-51E7B26740B1}"/>
          </ac:spMkLst>
        </pc:spChg>
        <pc:spChg chg="add">
          <ac:chgData name="C4 Patino" userId="ad328d408b9752f9" providerId="LiveId" clId="{EF08499B-C1CB-4FD1-B53A-C2956BA2D440}" dt="2024-06-19T20:11:24.031" v="997" actId="26606"/>
          <ac:spMkLst>
            <pc:docMk/>
            <pc:sldMk cId="1501329475" sldId="293"/>
            <ac:spMk id="66" creationId="{56E9B3E6-E277-4D68-BA48-9CB43FFBD6E2}"/>
          </ac:spMkLst>
        </pc:spChg>
        <pc:spChg chg="add">
          <ac:chgData name="C4 Patino" userId="ad328d408b9752f9" providerId="LiveId" clId="{EF08499B-C1CB-4FD1-B53A-C2956BA2D440}" dt="2024-06-19T20:11:24.031" v="997" actId="26606"/>
          <ac:spMkLst>
            <pc:docMk/>
            <pc:sldMk cId="1501329475" sldId="293"/>
            <ac:spMk id="71" creationId="{D5B0017B-2ECA-49AF-B397-DC140825DF8D}"/>
          </ac:spMkLst>
        </pc:spChg>
        <pc:grpChg chg="add del">
          <ac:chgData name="C4 Patino" userId="ad328d408b9752f9" providerId="LiveId" clId="{EF08499B-C1CB-4FD1-B53A-C2956BA2D440}" dt="2024-06-19T20:11:24.011" v="996" actId="26606"/>
          <ac:grpSpMkLst>
            <pc:docMk/>
            <pc:sldMk cId="1501329475" sldId="293"/>
            <ac:grpSpMk id="57" creationId="{032D8612-31EB-44CF-A1D0-14FD4C705424}"/>
          </ac:grpSpMkLst>
        </pc:grpChg>
        <pc:grpChg chg="add">
          <ac:chgData name="C4 Patino" userId="ad328d408b9752f9" providerId="LiveId" clId="{EF08499B-C1CB-4FD1-B53A-C2956BA2D440}" dt="2024-06-19T20:11:24.031" v="997" actId="26606"/>
          <ac:grpSpMkLst>
            <pc:docMk/>
            <pc:sldMk cId="1501329475" sldId="293"/>
            <ac:grpSpMk id="67" creationId="{AE1C45F0-260A-458C-96ED-C1F6D2151219}"/>
          </ac:grpSpMkLst>
        </pc:grpChg>
        <pc:graphicFrameChg chg="mod modGraphic">
          <ac:chgData name="C4 Patino" userId="ad328d408b9752f9" providerId="LiveId" clId="{EF08499B-C1CB-4FD1-B53A-C2956BA2D440}" dt="2024-06-19T20:11:29.079" v="999" actId="12385"/>
          <ac:graphicFrameMkLst>
            <pc:docMk/>
            <pc:sldMk cId="1501329475" sldId="293"/>
            <ac:graphicFrameMk id="4" creationId="{D783AA8B-8F5C-571F-870C-BCF7D31B1D17}"/>
          </ac:graphicFrameMkLst>
        </pc:graphicFrameChg>
        <pc:cxnChg chg="add">
          <ac:chgData name="C4 Patino" userId="ad328d408b9752f9" providerId="LiveId" clId="{EF08499B-C1CB-4FD1-B53A-C2956BA2D440}" dt="2024-06-19T20:11:24.031" v="997" actId="26606"/>
          <ac:cxnSpMkLst>
            <pc:docMk/>
            <pc:sldMk cId="1501329475" sldId="293"/>
            <ac:cxnSpMk id="72" creationId="{6CF1BAF6-AD41-4082-B212-8A1F9A2E8779}"/>
          </ac:cxnSpMkLst>
        </pc:cxnChg>
      </pc:sldChg>
      <pc:sldChg chg="addSp delSp modSp mod">
        <pc:chgData name="C4 Patino" userId="ad328d408b9752f9" providerId="LiveId" clId="{EF08499B-C1CB-4FD1-B53A-C2956BA2D440}" dt="2024-06-19T20:12:06.950" v="1013" actId="14100"/>
        <pc:sldMkLst>
          <pc:docMk/>
          <pc:sldMk cId="328174863" sldId="295"/>
        </pc:sldMkLst>
        <pc:spChg chg="mod">
          <ac:chgData name="C4 Patino" userId="ad328d408b9752f9" providerId="LiveId" clId="{EF08499B-C1CB-4FD1-B53A-C2956BA2D440}" dt="2024-06-19T20:11:55.439" v="1010" actId="26606"/>
          <ac:spMkLst>
            <pc:docMk/>
            <pc:sldMk cId="328174863" sldId="295"/>
            <ac:spMk id="2" creationId="{47222E83-6D8E-8A2F-5B93-468EAC54108A}"/>
          </ac:spMkLst>
        </pc:spChg>
        <pc:spChg chg="del">
          <ac:chgData name="C4 Patino" userId="ad328d408b9752f9" providerId="LiveId" clId="{EF08499B-C1CB-4FD1-B53A-C2956BA2D440}" dt="2024-06-19T20:11:55.439" v="1010" actId="26606"/>
          <ac:spMkLst>
            <pc:docMk/>
            <pc:sldMk cId="328174863" sldId="295"/>
            <ac:spMk id="49" creationId="{35DB3719-6FDC-4E5D-891D-FF40B7300F64}"/>
          </ac:spMkLst>
        </pc:spChg>
        <pc:spChg chg="del">
          <ac:chgData name="C4 Patino" userId="ad328d408b9752f9" providerId="LiveId" clId="{EF08499B-C1CB-4FD1-B53A-C2956BA2D440}" dt="2024-06-19T20:11:55.439" v="1010" actId="26606"/>
          <ac:spMkLst>
            <pc:docMk/>
            <pc:sldMk cId="328174863" sldId="295"/>
            <ac:spMk id="50" creationId="{E0CBAC23-2E3F-4A90-BA59-F8299F6A5439}"/>
          </ac:spMkLst>
        </pc:spChg>
        <pc:spChg chg="add">
          <ac:chgData name="C4 Patino" userId="ad328d408b9752f9" providerId="LiveId" clId="{EF08499B-C1CB-4FD1-B53A-C2956BA2D440}" dt="2024-06-19T20:11:55.439" v="1010" actId="26606"/>
          <ac:spMkLst>
            <pc:docMk/>
            <pc:sldMk cId="328174863" sldId="295"/>
            <ac:spMk id="55" creationId="{56E9B3E6-E277-4D68-BA48-9CB43FFBD6E2}"/>
          </ac:spMkLst>
        </pc:spChg>
        <pc:spChg chg="add">
          <ac:chgData name="C4 Patino" userId="ad328d408b9752f9" providerId="LiveId" clId="{EF08499B-C1CB-4FD1-B53A-C2956BA2D440}" dt="2024-06-19T20:11:55.439" v="1010" actId="26606"/>
          <ac:spMkLst>
            <pc:docMk/>
            <pc:sldMk cId="328174863" sldId="295"/>
            <ac:spMk id="62" creationId="{D5B0017B-2ECA-49AF-B397-DC140825DF8D}"/>
          </ac:spMkLst>
        </pc:spChg>
        <pc:grpChg chg="add">
          <ac:chgData name="C4 Patino" userId="ad328d408b9752f9" providerId="LiveId" clId="{EF08499B-C1CB-4FD1-B53A-C2956BA2D440}" dt="2024-06-19T20:11:55.439" v="1010" actId="26606"/>
          <ac:grpSpMkLst>
            <pc:docMk/>
            <pc:sldMk cId="328174863" sldId="295"/>
            <ac:grpSpMk id="57" creationId="{AE1C45F0-260A-458C-96ED-C1F6D2151219}"/>
          </ac:grpSpMkLst>
        </pc:grpChg>
        <pc:graphicFrameChg chg="mod modGraphic">
          <ac:chgData name="C4 Patino" userId="ad328d408b9752f9" providerId="LiveId" clId="{EF08499B-C1CB-4FD1-B53A-C2956BA2D440}" dt="2024-06-19T20:12:06.950" v="1013" actId="14100"/>
          <ac:graphicFrameMkLst>
            <pc:docMk/>
            <pc:sldMk cId="328174863" sldId="295"/>
            <ac:graphicFrameMk id="4" creationId="{D783AA8B-8F5C-571F-870C-BCF7D31B1D17}"/>
          </ac:graphicFrameMkLst>
        </pc:graphicFrameChg>
        <pc:cxnChg chg="add">
          <ac:chgData name="C4 Patino" userId="ad328d408b9752f9" providerId="LiveId" clId="{EF08499B-C1CB-4FD1-B53A-C2956BA2D440}" dt="2024-06-19T20:11:55.439" v="1010" actId="26606"/>
          <ac:cxnSpMkLst>
            <pc:docMk/>
            <pc:sldMk cId="328174863" sldId="295"/>
            <ac:cxnSpMk id="64" creationId="{6CF1BAF6-AD41-4082-B212-8A1F9A2E8779}"/>
          </ac:cxnSpMkLst>
        </pc:cxnChg>
      </pc:sldChg>
      <pc:sldChg chg="addSp delSp modSp mod">
        <pc:chgData name="C4 Patino" userId="ad328d408b9752f9" providerId="LiveId" clId="{EF08499B-C1CB-4FD1-B53A-C2956BA2D440}" dt="2024-06-19T20:11:49.776" v="1009" actId="14100"/>
        <pc:sldMkLst>
          <pc:docMk/>
          <pc:sldMk cId="2351781592" sldId="296"/>
        </pc:sldMkLst>
        <pc:spChg chg="mod">
          <ac:chgData name="C4 Patino" userId="ad328d408b9752f9" providerId="LiveId" clId="{EF08499B-C1CB-4FD1-B53A-C2956BA2D440}" dt="2024-06-19T20:11:44.677" v="1007" actId="26606"/>
          <ac:spMkLst>
            <pc:docMk/>
            <pc:sldMk cId="2351781592" sldId="296"/>
            <ac:spMk id="2" creationId="{47222E83-6D8E-8A2F-5B93-468EAC54108A}"/>
          </ac:spMkLst>
        </pc:spChg>
        <pc:spChg chg="add del">
          <ac:chgData name="C4 Patino" userId="ad328d408b9752f9" providerId="LiveId" clId="{EF08499B-C1CB-4FD1-B53A-C2956BA2D440}" dt="2024-06-19T20:11:44.677" v="1007" actId="26606"/>
          <ac:spMkLst>
            <pc:docMk/>
            <pc:sldMk cId="2351781592" sldId="296"/>
            <ac:spMk id="85" creationId="{35DB3719-6FDC-4E5D-891D-FF40B7300F64}"/>
          </ac:spMkLst>
        </pc:spChg>
        <pc:spChg chg="add del">
          <ac:chgData name="C4 Patino" userId="ad328d408b9752f9" providerId="LiveId" clId="{EF08499B-C1CB-4FD1-B53A-C2956BA2D440}" dt="2024-06-19T20:11:44.677" v="1007" actId="26606"/>
          <ac:spMkLst>
            <pc:docMk/>
            <pc:sldMk cId="2351781592" sldId="296"/>
            <ac:spMk id="87" creationId="{E0CBAC23-2E3F-4A90-BA59-F8299F6A5439}"/>
          </ac:spMkLst>
        </pc:spChg>
        <pc:spChg chg="add del">
          <ac:chgData name="C4 Patino" userId="ad328d408b9752f9" providerId="LiveId" clId="{EF08499B-C1CB-4FD1-B53A-C2956BA2D440}" dt="2024-06-19T20:11:40.530" v="1002" actId="26606"/>
          <ac:spMkLst>
            <pc:docMk/>
            <pc:sldMk cId="2351781592" sldId="296"/>
            <ac:spMk id="92" creationId="{56E9B3E6-E277-4D68-BA48-9CB43FFBD6E2}"/>
          </ac:spMkLst>
        </pc:spChg>
        <pc:spChg chg="add del">
          <ac:chgData name="C4 Patino" userId="ad328d408b9752f9" providerId="LiveId" clId="{EF08499B-C1CB-4FD1-B53A-C2956BA2D440}" dt="2024-06-19T20:11:40.530" v="1002" actId="26606"/>
          <ac:spMkLst>
            <pc:docMk/>
            <pc:sldMk cId="2351781592" sldId="296"/>
            <ac:spMk id="99" creationId="{D5B0017B-2ECA-49AF-B397-DC140825DF8D}"/>
          </ac:spMkLst>
        </pc:spChg>
        <pc:spChg chg="add del">
          <ac:chgData name="C4 Patino" userId="ad328d408b9752f9" providerId="LiveId" clId="{EF08499B-C1CB-4FD1-B53A-C2956BA2D440}" dt="2024-06-19T20:11:42.087" v="1004" actId="26606"/>
          <ac:spMkLst>
            <pc:docMk/>
            <pc:sldMk cId="2351781592" sldId="296"/>
            <ac:spMk id="103" creationId="{56E9B3E6-E277-4D68-BA48-9CB43FFBD6E2}"/>
          </ac:spMkLst>
        </pc:spChg>
        <pc:spChg chg="add del">
          <ac:chgData name="C4 Patino" userId="ad328d408b9752f9" providerId="LiveId" clId="{EF08499B-C1CB-4FD1-B53A-C2956BA2D440}" dt="2024-06-19T20:11:42.087" v="1004" actId="26606"/>
          <ac:spMkLst>
            <pc:docMk/>
            <pc:sldMk cId="2351781592" sldId="296"/>
            <ac:spMk id="108" creationId="{D5B0017B-2ECA-49AF-B397-DC140825DF8D}"/>
          </ac:spMkLst>
        </pc:spChg>
        <pc:spChg chg="add del">
          <ac:chgData name="C4 Patino" userId="ad328d408b9752f9" providerId="LiveId" clId="{EF08499B-C1CB-4FD1-B53A-C2956BA2D440}" dt="2024-06-19T20:11:44.649" v="1006" actId="26606"/>
          <ac:spMkLst>
            <pc:docMk/>
            <pc:sldMk cId="2351781592" sldId="296"/>
            <ac:spMk id="111" creationId="{08953E74-D241-4DDF-8508-F0365EA13A92}"/>
          </ac:spMkLst>
        </pc:spChg>
        <pc:spChg chg="add del">
          <ac:chgData name="C4 Patino" userId="ad328d408b9752f9" providerId="LiveId" clId="{EF08499B-C1CB-4FD1-B53A-C2956BA2D440}" dt="2024-06-19T20:11:44.649" v="1006" actId="26606"/>
          <ac:spMkLst>
            <pc:docMk/>
            <pc:sldMk cId="2351781592" sldId="296"/>
            <ac:spMk id="112" creationId="{5C3C901A-B2F4-4A3C-BCDD-7C8D587ECA2E}"/>
          </ac:spMkLst>
        </pc:spChg>
        <pc:spChg chg="add">
          <ac:chgData name="C4 Patino" userId="ad328d408b9752f9" providerId="LiveId" clId="{EF08499B-C1CB-4FD1-B53A-C2956BA2D440}" dt="2024-06-19T20:11:44.677" v="1007" actId="26606"/>
          <ac:spMkLst>
            <pc:docMk/>
            <pc:sldMk cId="2351781592" sldId="296"/>
            <ac:spMk id="114" creationId="{56E9B3E6-E277-4D68-BA48-9CB43FFBD6E2}"/>
          </ac:spMkLst>
        </pc:spChg>
        <pc:spChg chg="add">
          <ac:chgData name="C4 Patino" userId="ad328d408b9752f9" providerId="LiveId" clId="{EF08499B-C1CB-4FD1-B53A-C2956BA2D440}" dt="2024-06-19T20:11:44.677" v="1007" actId="26606"/>
          <ac:spMkLst>
            <pc:docMk/>
            <pc:sldMk cId="2351781592" sldId="296"/>
            <ac:spMk id="116" creationId="{D5B0017B-2ECA-49AF-B397-DC140825DF8D}"/>
          </ac:spMkLst>
        </pc:spChg>
        <pc:grpChg chg="add del">
          <ac:chgData name="C4 Patino" userId="ad328d408b9752f9" providerId="LiveId" clId="{EF08499B-C1CB-4FD1-B53A-C2956BA2D440}" dt="2024-06-19T20:11:40.530" v="1002" actId="26606"/>
          <ac:grpSpMkLst>
            <pc:docMk/>
            <pc:sldMk cId="2351781592" sldId="296"/>
            <ac:grpSpMk id="94" creationId="{AE1C45F0-260A-458C-96ED-C1F6D2151219}"/>
          </ac:grpSpMkLst>
        </pc:grpChg>
        <pc:grpChg chg="add del">
          <ac:chgData name="C4 Patino" userId="ad328d408b9752f9" providerId="LiveId" clId="{EF08499B-C1CB-4FD1-B53A-C2956BA2D440}" dt="2024-06-19T20:11:42.087" v="1004" actId="26606"/>
          <ac:grpSpMkLst>
            <pc:docMk/>
            <pc:sldMk cId="2351781592" sldId="296"/>
            <ac:grpSpMk id="104" creationId="{AE1C45F0-260A-458C-96ED-C1F6D2151219}"/>
          </ac:grpSpMkLst>
        </pc:grpChg>
        <pc:grpChg chg="add">
          <ac:chgData name="C4 Patino" userId="ad328d408b9752f9" providerId="LiveId" clId="{EF08499B-C1CB-4FD1-B53A-C2956BA2D440}" dt="2024-06-19T20:11:44.677" v="1007" actId="26606"/>
          <ac:grpSpMkLst>
            <pc:docMk/>
            <pc:sldMk cId="2351781592" sldId="296"/>
            <ac:grpSpMk id="115" creationId="{AE1C45F0-260A-458C-96ED-C1F6D2151219}"/>
          </ac:grpSpMkLst>
        </pc:grpChg>
        <pc:graphicFrameChg chg="add mod modGraphic">
          <ac:chgData name="C4 Patino" userId="ad328d408b9752f9" providerId="LiveId" clId="{EF08499B-C1CB-4FD1-B53A-C2956BA2D440}" dt="2024-06-19T20:11:49.776" v="1009" actId="14100"/>
          <ac:graphicFrameMkLst>
            <pc:docMk/>
            <pc:sldMk cId="2351781592" sldId="296"/>
            <ac:graphicFrameMk id="4" creationId="{D783AA8B-8F5C-571F-870C-BCF7D31B1D17}"/>
          </ac:graphicFrameMkLst>
        </pc:graphicFrameChg>
        <pc:cxnChg chg="add del">
          <ac:chgData name="C4 Patino" userId="ad328d408b9752f9" providerId="LiveId" clId="{EF08499B-C1CB-4FD1-B53A-C2956BA2D440}" dt="2024-06-19T20:11:40.530" v="1002" actId="26606"/>
          <ac:cxnSpMkLst>
            <pc:docMk/>
            <pc:sldMk cId="2351781592" sldId="296"/>
            <ac:cxnSpMk id="101" creationId="{6CF1BAF6-AD41-4082-B212-8A1F9A2E8779}"/>
          </ac:cxnSpMkLst>
        </pc:cxnChg>
        <pc:cxnChg chg="add del">
          <ac:chgData name="C4 Patino" userId="ad328d408b9752f9" providerId="LiveId" clId="{EF08499B-C1CB-4FD1-B53A-C2956BA2D440}" dt="2024-06-19T20:11:42.087" v="1004" actId="26606"/>
          <ac:cxnSpMkLst>
            <pc:docMk/>
            <pc:sldMk cId="2351781592" sldId="296"/>
            <ac:cxnSpMk id="109" creationId="{6CF1BAF6-AD41-4082-B212-8A1F9A2E8779}"/>
          </ac:cxnSpMkLst>
        </pc:cxnChg>
        <pc:cxnChg chg="add">
          <ac:chgData name="C4 Patino" userId="ad328d408b9752f9" providerId="LiveId" clId="{EF08499B-C1CB-4FD1-B53A-C2956BA2D440}" dt="2024-06-19T20:11:44.677" v="1007" actId="26606"/>
          <ac:cxnSpMkLst>
            <pc:docMk/>
            <pc:sldMk cId="2351781592" sldId="296"/>
            <ac:cxnSpMk id="117" creationId="{6CF1BAF6-AD41-4082-B212-8A1F9A2E8779}"/>
          </ac:cxnSpMkLst>
        </pc:cxnChg>
      </pc:sldChg>
      <pc:sldChg chg="del">
        <pc:chgData name="C4 Patino" userId="ad328d408b9752f9" providerId="LiveId" clId="{EF08499B-C1CB-4FD1-B53A-C2956BA2D440}" dt="2024-06-06T19:39:27.617" v="0" actId="18676"/>
        <pc:sldMkLst>
          <pc:docMk/>
          <pc:sldMk cId="2522586871" sldId="308"/>
        </pc:sldMkLst>
      </pc:sldChg>
      <pc:sldChg chg="addSp delSp modSp mod">
        <pc:chgData name="C4 Patino" userId="ad328d408b9752f9" providerId="LiveId" clId="{EF08499B-C1CB-4FD1-B53A-C2956BA2D440}" dt="2024-06-19T20:13:47.602" v="1072" actId="20577"/>
        <pc:sldMkLst>
          <pc:docMk/>
          <pc:sldMk cId="3409931918" sldId="309"/>
        </pc:sldMkLst>
        <pc:spChg chg="mod">
          <ac:chgData name="C4 Patino" userId="ad328d408b9752f9" providerId="LiveId" clId="{EF08499B-C1CB-4FD1-B53A-C2956BA2D440}" dt="2024-06-19T20:13:47.602" v="1072" actId="20577"/>
          <ac:spMkLst>
            <pc:docMk/>
            <pc:sldMk cId="3409931918" sldId="309"/>
            <ac:spMk id="2" creationId="{A2EDBF75-8779-23FD-0104-4A01824EF03B}"/>
          </ac:spMkLst>
        </pc:spChg>
        <pc:spChg chg="mod">
          <ac:chgData name="C4 Patino" userId="ad328d408b9752f9" providerId="LiveId" clId="{EF08499B-C1CB-4FD1-B53A-C2956BA2D440}" dt="2024-06-19T20:12:14.937" v="1014" actId="26606"/>
          <ac:spMkLst>
            <pc:docMk/>
            <pc:sldMk cId="3409931918" sldId="309"/>
            <ac:spMk id="3" creationId="{93D86272-DAD8-4580-293D-908E7C9F6D7B}"/>
          </ac:spMkLst>
        </pc:spChg>
        <pc:spChg chg="del">
          <ac:chgData name="C4 Patino" userId="ad328d408b9752f9" providerId="LiveId" clId="{EF08499B-C1CB-4FD1-B53A-C2956BA2D440}" dt="2024-06-19T20:12:14.937" v="1014" actId="26606"/>
          <ac:spMkLst>
            <pc:docMk/>
            <pc:sldMk cId="3409931918" sldId="309"/>
            <ac:spMk id="25" creationId="{100EDD19-6802-4EC3-95CE-CFFAB042CFD6}"/>
          </ac:spMkLst>
        </pc:spChg>
        <pc:spChg chg="del">
          <ac:chgData name="C4 Patino" userId="ad328d408b9752f9" providerId="LiveId" clId="{EF08499B-C1CB-4FD1-B53A-C2956BA2D440}" dt="2024-06-19T20:12:14.937" v="1014" actId="26606"/>
          <ac:spMkLst>
            <pc:docMk/>
            <pc:sldMk cId="3409931918" sldId="309"/>
            <ac:spMk id="27" creationId="{DB17E863-922E-4C26-BD64-E8FD41D28661}"/>
          </ac:spMkLst>
        </pc:spChg>
        <pc:spChg chg="add">
          <ac:chgData name="C4 Patino" userId="ad328d408b9752f9" providerId="LiveId" clId="{EF08499B-C1CB-4FD1-B53A-C2956BA2D440}" dt="2024-06-19T20:12:14.937" v="1014" actId="26606"/>
          <ac:spMkLst>
            <pc:docMk/>
            <pc:sldMk cId="3409931918" sldId="309"/>
            <ac:spMk id="32" creationId="{B6CDA21F-E7AF-4C75-8395-33F58D5B0E45}"/>
          </ac:spMkLst>
        </pc:spChg>
        <pc:spChg chg="add">
          <ac:chgData name="C4 Patino" userId="ad328d408b9752f9" providerId="LiveId" clId="{EF08499B-C1CB-4FD1-B53A-C2956BA2D440}" dt="2024-06-19T20:12:14.937" v="1014" actId="26606"/>
          <ac:spMkLst>
            <pc:docMk/>
            <pc:sldMk cId="3409931918" sldId="309"/>
            <ac:spMk id="39" creationId="{D5B0017B-2ECA-49AF-B397-DC140825DF8D}"/>
          </ac:spMkLst>
        </pc:spChg>
        <pc:grpChg chg="add">
          <ac:chgData name="C4 Patino" userId="ad328d408b9752f9" providerId="LiveId" clId="{EF08499B-C1CB-4FD1-B53A-C2956BA2D440}" dt="2024-06-19T20:12:14.937" v="1014" actId="26606"/>
          <ac:grpSpMkLst>
            <pc:docMk/>
            <pc:sldMk cId="3409931918" sldId="309"/>
            <ac:grpSpMk id="34" creationId="{AE1C45F0-260A-458C-96ED-C1F6D2151219}"/>
          </ac:grpSpMkLst>
        </pc:grpChg>
        <pc:cxnChg chg="add">
          <ac:chgData name="C4 Patino" userId="ad328d408b9752f9" providerId="LiveId" clId="{EF08499B-C1CB-4FD1-B53A-C2956BA2D440}" dt="2024-06-19T20:12:14.937" v="1014" actId="26606"/>
          <ac:cxnSpMkLst>
            <pc:docMk/>
            <pc:sldMk cId="3409931918" sldId="309"/>
            <ac:cxnSpMk id="41" creationId="{6CF1BAF6-AD41-4082-B212-8A1F9A2E8779}"/>
          </ac:cxnSpMkLst>
        </pc:cxnChg>
      </pc:sldChg>
      <pc:sldChg chg="del">
        <pc:chgData name="C4 Patino" userId="ad328d408b9752f9" providerId="LiveId" clId="{EF08499B-C1CB-4FD1-B53A-C2956BA2D440}" dt="2024-06-06T19:39:27.617" v="0" actId="18676"/>
        <pc:sldMkLst>
          <pc:docMk/>
          <pc:sldMk cId="2374108794" sldId="310"/>
        </pc:sldMkLst>
      </pc:sldChg>
      <pc:sldChg chg="del">
        <pc:chgData name="C4 Patino" userId="ad328d408b9752f9" providerId="LiveId" clId="{EF08499B-C1CB-4FD1-B53A-C2956BA2D440}" dt="2024-06-06T19:39:27.617" v="0" actId="18676"/>
        <pc:sldMkLst>
          <pc:docMk/>
          <pc:sldMk cId="1107923459" sldId="311"/>
        </pc:sldMkLst>
      </pc:sldChg>
      <pc:sldChg chg="addSp delSp modSp del mod">
        <pc:chgData name="C4 Patino" userId="ad328d408b9752f9" providerId="LiveId" clId="{EF08499B-C1CB-4FD1-B53A-C2956BA2D440}" dt="2024-06-19T20:13:19.023" v="1049" actId="47"/>
        <pc:sldMkLst>
          <pc:docMk/>
          <pc:sldMk cId="2609248929" sldId="311"/>
        </pc:sldMkLst>
        <pc:spChg chg="mod">
          <ac:chgData name="C4 Patino" userId="ad328d408b9752f9" providerId="LiveId" clId="{EF08499B-C1CB-4FD1-B53A-C2956BA2D440}" dt="2024-06-19T20:12:20.456" v="1015" actId="26606"/>
          <ac:spMkLst>
            <pc:docMk/>
            <pc:sldMk cId="2609248929" sldId="311"/>
            <ac:spMk id="2" creationId="{A2EDBF75-8779-23FD-0104-4A01824EF03B}"/>
          </ac:spMkLst>
        </pc:spChg>
        <pc:spChg chg="mod">
          <ac:chgData name="C4 Patino" userId="ad328d408b9752f9" providerId="LiveId" clId="{EF08499B-C1CB-4FD1-B53A-C2956BA2D440}" dt="2024-06-19T20:12:20.456" v="1015" actId="26606"/>
          <ac:spMkLst>
            <pc:docMk/>
            <pc:sldMk cId="2609248929" sldId="311"/>
            <ac:spMk id="3" creationId="{93D86272-DAD8-4580-293D-908E7C9F6D7B}"/>
          </ac:spMkLst>
        </pc:spChg>
        <pc:spChg chg="del">
          <ac:chgData name="C4 Patino" userId="ad328d408b9752f9" providerId="LiveId" clId="{EF08499B-C1CB-4FD1-B53A-C2956BA2D440}" dt="2024-06-19T20:12:20.456" v="1015" actId="26606"/>
          <ac:spMkLst>
            <pc:docMk/>
            <pc:sldMk cId="2609248929" sldId="311"/>
            <ac:spMk id="25" creationId="{100EDD19-6802-4EC3-95CE-CFFAB042CFD6}"/>
          </ac:spMkLst>
        </pc:spChg>
        <pc:spChg chg="del">
          <ac:chgData name="C4 Patino" userId="ad328d408b9752f9" providerId="LiveId" clId="{EF08499B-C1CB-4FD1-B53A-C2956BA2D440}" dt="2024-06-19T20:12:20.456" v="1015" actId="26606"/>
          <ac:spMkLst>
            <pc:docMk/>
            <pc:sldMk cId="2609248929" sldId="311"/>
            <ac:spMk id="27" creationId="{DB17E863-922E-4C26-BD64-E8FD41D28661}"/>
          </ac:spMkLst>
        </pc:spChg>
        <pc:spChg chg="add">
          <ac:chgData name="C4 Patino" userId="ad328d408b9752f9" providerId="LiveId" clId="{EF08499B-C1CB-4FD1-B53A-C2956BA2D440}" dt="2024-06-19T20:12:20.456" v="1015" actId="26606"/>
          <ac:spMkLst>
            <pc:docMk/>
            <pc:sldMk cId="2609248929" sldId="311"/>
            <ac:spMk id="32" creationId="{B6CDA21F-E7AF-4C75-8395-33F58D5B0E45}"/>
          </ac:spMkLst>
        </pc:spChg>
        <pc:spChg chg="add">
          <ac:chgData name="C4 Patino" userId="ad328d408b9752f9" providerId="LiveId" clId="{EF08499B-C1CB-4FD1-B53A-C2956BA2D440}" dt="2024-06-19T20:12:20.456" v="1015" actId="26606"/>
          <ac:spMkLst>
            <pc:docMk/>
            <pc:sldMk cId="2609248929" sldId="311"/>
            <ac:spMk id="39" creationId="{D5B0017B-2ECA-49AF-B397-DC140825DF8D}"/>
          </ac:spMkLst>
        </pc:spChg>
        <pc:grpChg chg="add">
          <ac:chgData name="C4 Patino" userId="ad328d408b9752f9" providerId="LiveId" clId="{EF08499B-C1CB-4FD1-B53A-C2956BA2D440}" dt="2024-06-19T20:12:20.456" v="1015" actId="26606"/>
          <ac:grpSpMkLst>
            <pc:docMk/>
            <pc:sldMk cId="2609248929" sldId="311"/>
            <ac:grpSpMk id="34" creationId="{AE1C45F0-260A-458C-96ED-C1F6D2151219}"/>
          </ac:grpSpMkLst>
        </pc:grpChg>
        <pc:cxnChg chg="add">
          <ac:chgData name="C4 Patino" userId="ad328d408b9752f9" providerId="LiveId" clId="{EF08499B-C1CB-4FD1-B53A-C2956BA2D440}" dt="2024-06-19T20:12:20.456" v="1015" actId="26606"/>
          <ac:cxnSpMkLst>
            <pc:docMk/>
            <pc:sldMk cId="2609248929" sldId="311"/>
            <ac:cxnSpMk id="41" creationId="{6CF1BAF6-AD41-4082-B212-8A1F9A2E8779}"/>
          </ac:cxnSpMkLst>
        </pc:cxnChg>
      </pc:sldChg>
      <pc:sldChg chg="addSp modSp new mod setBg modNotesTx">
        <pc:chgData name="C4 Patino" userId="ad328d408b9752f9" providerId="LiveId" clId="{EF08499B-C1CB-4FD1-B53A-C2956BA2D440}" dt="2024-06-19T20:13:06.671" v="1045" actId="20577"/>
        <pc:sldMkLst>
          <pc:docMk/>
          <pc:sldMk cId="840621619" sldId="312"/>
        </pc:sldMkLst>
        <pc:spChg chg="mod">
          <ac:chgData name="C4 Patino" userId="ad328d408b9752f9" providerId="LiveId" clId="{EF08499B-C1CB-4FD1-B53A-C2956BA2D440}" dt="2024-06-19T20:13:06.671" v="1045" actId="20577"/>
          <ac:spMkLst>
            <pc:docMk/>
            <pc:sldMk cId="840621619" sldId="312"/>
            <ac:spMk id="2" creationId="{A1C41F96-A831-BA82-E3B7-C7D2D6EAB445}"/>
          </ac:spMkLst>
        </pc:spChg>
        <pc:spChg chg="mod">
          <ac:chgData name="C4 Patino" userId="ad328d408b9752f9" providerId="LiveId" clId="{EF08499B-C1CB-4FD1-B53A-C2956BA2D440}" dt="2024-06-19T20:12:31.781" v="1018" actId="26606"/>
          <ac:spMkLst>
            <pc:docMk/>
            <pc:sldMk cId="840621619" sldId="312"/>
            <ac:spMk id="3" creationId="{D5B2BFD1-4B83-DCB6-A8BE-E494C83CB19A}"/>
          </ac:spMkLst>
        </pc:spChg>
        <pc:spChg chg="add">
          <ac:chgData name="C4 Patino" userId="ad328d408b9752f9" providerId="LiveId" clId="{EF08499B-C1CB-4FD1-B53A-C2956BA2D440}" dt="2024-06-19T20:12:31.781" v="1018" actId="26606"/>
          <ac:spMkLst>
            <pc:docMk/>
            <pc:sldMk cId="840621619" sldId="312"/>
            <ac:spMk id="8" creationId="{B6CDA21F-E7AF-4C75-8395-33F58D5B0E45}"/>
          </ac:spMkLst>
        </pc:spChg>
        <pc:spChg chg="add">
          <ac:chgData name="C4 Patino" userId="ad328d408b9752f9" providerId="LiveId" clId="{EF08499B-C1CB-4FD1-B53A-C2956BA2D440}" dt="2024-06-19T20:12:31.781" v="1018" actId="26606"/>
          <ac:spMkLst>
            <pc:docMk/>
            <pc:sldMk cId="840621619" sldId="312"/>
            <ac:spMk id="15" creationId="{D5B0017B-2ECA-49AF-B397-DC140825DF8D}"/>
          </ac:spMkLst>
        </pc:spChg>
        <pc:grpChg chg="add">
          <ac:chgData name="C4 Patino" userId="ad328d408b9752f9" providerId="LiveId" clId="{EF08499B-C1CB-4FD1-B53A-C2956BA2D440}" dt="2024-06-19T20:12:31.781" v="1018" actId="26606"/>
          <ac:grpSpMkLst>
            <pc:docMk/>
            <pc:sldMk cId="840621619" sldId="312"/>
            <ac:grpSpMk id="10" creationId="{AE1C45F0-260A-458C-96ED-C1F6D2151219}"/>
          </ac:grpSpMkLst>
        </pc:grpChg>
        <pc:cxnChg chg="add">
          <ac:chgData name="C4 Patino" userId="ad328d408b9752f9" providerId="LiveId" clId="{EF08499B-C1CB-4FD1-B53A-C2956BA2D440}" dt="2024-06-19T20:12:31.781" v="1018" actId="26606"/>
          <ac:cxnSpMkLst>
            <pc:docMk/>
            <pc:sldMk cId="840621619" sldId="312"/>
            <ac:cxnSpMk id="17" creationId="{6CF1BAF6-AD41-4082-B212-8A1F9A2E8779}"/>
          </ac:cxnSpMkLst>
        </pc:cxnChg>
      </pc:sldChg>
      <pc:sldChg chg="del">
        <pc:chgData name="C4 Patino" userId="ad328d408b9752f9" providerId="LiveId" clId="{EF08499B-C1CB-4FD1-B53A-C2956BA2D440}" dt="2024-06-06T19:39:27.617" v="0" actId="18676"/>
        <pc:sldMkLst>
          <pc:docMk/>
          <pc:sldMk cId="1706025628" sldId="313"/>
        </pc:sldMkLst>
      </pc:sldChg>
      <pc:sldChg chg="addSp delSp modSp add mod ord setBg">
        <pc:chgData name="C4 Patino" userId="ad328d408b9752f9" providerId="LiveId" clId="{EF08499B-C1CB-4FD1-B53A-C2956BA2D440}" dt="2024-06-19T20:14:10.591" v="1079" actId="20577"/>
        <pc:sldMkLst>
          <pc:docMk/>
          <pc:sldMk cId="2711513983" sldId="313"/>
        </pc:sldMkLst>
        <pc:spChg chg="mod">
          <ac:chgData name="C4 Patino" userId="ad328d408b9752f9" providerId="LiveId" clId="{EF08499B-C1CB-4FD1-B53A-C2956BA2D440}" dt="2024-06-19T20:14:10.591" v="1079" actId="20577"/>
          <ac:spMkLst>
            <pc:docMk/>
            <pc:sldMk cId="2711513983" sldId="313"/>
            <ac:spMk id="2" creationId="{A2EDBF75-8779-23FD-0104-4A01824EF03B}"/>
          </ac:spMkLst>
        </pc:spChg>
        <pc:spChg chg="mod">
          <ac:chgData name="C4 Patino" userId="ad328d408b9752f9" providerId="LiveId" clId="{EF08499B-C1CB-4FD1-B53A-C2956BA2D440}" dt="2024-06-19T20:11:13.859" v="993" actId="26606"/>
          <ac:spMkLst>
            <pc:docMk/>
            <pc:sldMk cId="2711513983" sldId="313"/>
            <ac:spMk id="3" creationId="{93D86272-DAD8-4580-293D-908E7C9F6D7B}"/>
          </ac:spMkLst>
        </pc:spChg>
        <pc:spChg chg="add del">
          <ac:chgData name="C4 Patino" userId="ad328d408b9752f9" providerId="LiveId" clId="{EF08499B-C1CB-4FD1-B53A-C2956BA2D440}" dt="2024-06-19T20:11:13.859" v="993" actId="26606"/>
          <ac:spMkLst>
            <pc:docMk/>
            <pc:sldMk cId="2711513983" sldId="313"/>
            <ac:spMk id="25" creationId="{100EDD19-6802-4EC3-95CE-CFFAB042CFD6}"/>
          </ac:spMkLst>
        </pc:spChg>
        <pc:spChg chg="add del">
          <ac:chgData name="C4 Patino" userId="ad328d408b9752f9" providerId="LiveId" clId="{EF08499B-C1CB-4FD1-B53A-C2956BA2D440}" dt="2024-06-19T20:11:13.859" v="993" actId="26606"/>
          <ac:spMkLst>
            <pc:docMk/>
            <pc:sldMk cId="2711513983" sldId="313"/>
            <ac:spMk id="27" creationId="{DB17E863-922E-4C26-BD64-E8FD41D28661}"/>
          </ac:spMkLst>
        </pc:spChg>
        <pc:spChg chg="add del">
          <ac:chgData name="C4 Patino" userId="ad328d408b9752f9" providerId="LiveId" clId="{EF08499B-C1CB-4FD1-B53A-C2956BA2D440}" dt="2024-06-19T20:11:13.852" v="992" actId="26606"/>
          <ac:spMkLst>
            <pc:docMk/>
            <pc:sldMk cId="2711513983" sldId="313"/>
            <ac:spMk id="32" creationId="{100EDD19-6802-4EC3-95CE-CFFAB042CFD6}"/>
          </ac:spMkLst>
        </pc:spChg>
        <pc:spChg chg="add del">
          <ac:chgData name="C4 Patino" userId="ad328d408b9752f9" providerId="LiveId" clId="{EF08499B-C1CB-4FD1-B53A-C2956BA2D440}" dt="2024-06-19T20:11:13.852" v="992" actId="26606"/>
          <ac:spMkLst>
            <pc:docMk/>
            <pc:sldMk cId="2711513983" sldId="313"/>
            <ac:spMk id="34" creationId="{DB17E863-922E-4C26-BD64-E8FD41D28661}"/>
          </ac:spMkLst>
        </pc:spChg>
        <pc:spChg chg="add">
          <ac:chgData name="C4 Patino" userId="ad328d408b9752f9" providerId="LiveId" clId="{EF08499B-C1CB-4FD1-B53A-C2956BA2D440}" dt="2024-06-19T20:11:13.859" v="993" actId="26606"/>
          <ac:spMkLst>
            <pc:docMk/>
            <pc:sldMk cId="2711513983" sldId="313"/>
            <ac:spMk id="38" creationId="{B6CDA21F-E7AF-4C75-8395-33F58D5B0E45}"/>
          </ac:spMkLst>
        </pc:spChg>
        <pc:spChg chg="add">
          <ac:chgData name="C4 Patino" userId="ad328d408b9752f9" providerId="LiveId" clId="{EF08499B-C1CB-4FD1-B53A-C2956BA2D440}" dt="2024-06-19T20:11:13.859" v="993" actId="26606"/>
          <ac:spMkLst>
            <pc:docMk/>
            <pc:sldMk cId="2711513983" sldId="313"/>
            <ac:spMk id="39" creationId="{D5B0017B-2ECA-49AF-B397-DC140825DF8D}"/>
          </ac:spMkLst>
        </pc:spChg>
        <pc:grpChg chg="add">
          <ac:chgData name="C4 Patino" userId="ad328d408b9752f9" providerId="LiveId" clId="{EF08499B-C1CB-4FD1-B53A-C2956BA2D440}" dt="2024-06-19T20:11:13.859" v="993" actId="26606"/>
          <ac:grpSpMkLst>
            <pc:docMk/>
            <pc:sldMk cId="2711513983" sldId="313"/>
            <ac:grpSpMk id="40" creationId="{AE1C45F0-260A-458C-96ED-C1F6D2151219}"/>
          </ac:grpSpMkLst>
        </pc:grpChg>
        <pc:cxnChg chg="add">
          <ac:chgData name="C4 Patino" userId="ad328d408b9752f9" providerId="LiveId" clId="{EF08499B-C1CB-4FD1-B53A-C2956BA2D440}" dt="2024-06-19T20:11:13.859" v="993" actId="26606"/>
          <ac:cxnSpMkLst>
            <pc:docMk/>
            <pc:sldMk cId="2711513983" sldId="313"/>
            <ac:cxnSpMk id="41" creationId="{6CF1BAF6-AD41-4082-B212-8A1F9A2E8779}"/>
          </ac:cxnSpMkLst>
        </pc:cxnChg>
      </pc:sldChg>
      <pc:sldChg chg="modSp add del mod ord">
        <pc:chgData name="C4 Patino" userId="ad328d408b9752f9" providerId="LiveId" clId="{EF08499B-C1CB-4FD1-B53A-C2956BA2D440}" dt="2024-06-19T20:14:06.599" v="1077" actId="47"/>
        <pc:sldMkLst>
          <pc:docMk/>
          <pc:sldMk cId="1928662076" sldId="314"/>
        </pc:sldMkLst>
        <pc:spChg chg="mod">
          <ac:chgData name="C4 Patino" userId="ad328d408b9752f9" providerId="LiveId" clId="{EF08499B-C1CB-4FD1-B53A-C2956BA2D440}" dt="2024-06-19T20:13:12.314" v="1048" actId="20577"/>
          <ac:spMkLst>
            <pc:docMk/>
            <pc:sldMk cId="1928662076" sldId="314"/>
            <ac:spMk id="2" creationId="{A2EDBF75-8779-23FD-0104-4A01824EF03B}"/>
          </ac:spMkLst>
        </pc:spChg>
      </pc:sldChg>
      <pc:sldChg chg="del">
        <pc:chgData name="C4 Patino" userId="ad328d408b9752f9" providerId="LiveId" clId="{EF08499B-C1CB-4FD1-B53A-C2956BA2D440}" dt="2024-06-06T19:39:27.617" v="0" actId="18676"/>
        <pc:sldMkLst>
          <pc:docMk/>
          <pc:sldMk cId="3713986748" sldId="314"/>
        </pc:sldMkLst>
      </pc:sldChg>
      <pc:sldChg chg="del">
        <pc:chgData name="C4 Patino" userId="ad328d408b9752f9" providerId="LiveId" clId="{EF08499B-C1CB-4FD1-B53A-C2956BA2D440}" dt="2024-06-06T19:39:27.617" v="0" actId="18676"/>
        <pc:sldMkLst>
          <pc:docMk/>
          <pc:sldMk cId="1219771379" sldId="315"/>
        </pc:sldMkLst>
      </pc:sldChg>
      <pc:sldChg chg="del">
        <pc:chgData name="C4 Patino" userId="ad328d408b9752f9" providerId="LiveId" clId="{EF08499B-C1CB-4FD1-B53A-C2956BA2D440}" dt="2024-06-06T19:39:27.617" v="0" actId="18676"/>
        <pc:sldMkLst>
          <pc:docMk/>
          <pc:sldMk cId="904674575" sldId="316"/>
        </pc:sldMkLst>
      </pc:sldChg>
      <pc:sldChg chg="del">
        <pc:chgData name="C4 Patino" userId="ad328d408b9752f9" providerId="LiveId" clId="{EF08499B-C1CB-4FD1-B53A-C2956BA2D440}" dt="2024-06-06T19:39:27.617" v="0" actId="18676"/>
        <pc:sldMkLst>
          <pc:docMk/>
          <pc:sldMk cId="3554011116" sldId="317"/>
        </pc:sldMkLst>
      </pc:sldChg>
      <pc:sldChg chg="del">
        <pc:chgData name="C4 Patino" userId="ad328d408b9752f9" providerId="LiveId" clId="{EF08499B-C1CB-4FD1-B53A-C2956BA2D440}" dt="2024-06-06T19:39:27.617" v="0" actId="18676"/>
        <pc:sldMkLst>
          <pc:docMk/>
          <pc:sldMk cId="4005345735" sldId="318"/>
        </pc:sldMkLst>
      </pc:sldChg>
      <pc:sldChg chg="del">
        <pc:chgData name="C4 Patino" userId="ad328d408b9752f9" providerId="LiveId" clId="{EF08499B-C1CB-4FD1-B53A-C2956BA2D440}" dt="2024-06-06T19:39:27.617" v="0" actId="18676"/>
        <pc:sldMkLst>
          <pc:docMk/>
          <pc:sldMk cId="1576213263" sldId="319"/>
        </pc:sldMkLst>
      </pc:sldChg>
      <pc:sldChg chg="del">
        <pc:chgData name="C4 Patino" userId="ad328d408b9752f9" providerId="LiveId" clId="{EF08499B-C1CB-4FD1-B53A-C2956BA2D440}" dt="2024-06-06T19:39:27.617" v="0" actId="18676"/>
        <pc:sldMkLst>
          <pc:docMk/>
          <pc:sldMk cId="3505332556" sldId="320"/>
        </pc:sldMkLst>
      </pc:sldChg>
      <pc:sldChg chg="del">
        <pc:chgData name="C4 Patino" userId="ad328d408b9752f9" providerId="LiveId" clId="{EF08499B-C1CB-4FD1-B53A-C2956BA2D440}" dt="2024-06-06T19:39:27.617" v="0" actId="18676"/>
        <pc:sldMkLst>
          <pc:docMk/>
          <pc:sldMk cId="1808921967" sldId="325"/>
        </pc:sldMkLst>
      </pc:sldChg>
      <pc:sldChg chg="del">
        <pc:chgData name="C4 Patino" userId="ad328d408b9752f9" providerId="LiveId" clId="{EF08499B-C1CB-4FD1-B53A-C2956BA2D440}" dt="2024-06-06T19:39:27.617" v="0" actId="18676"/>
        <pc:sldMkLst>
          <pc:docMk/>
          <pc:sldMk cId="488271578" sldId="326"/>
        </pc:sldMkLst>
      </pc:sldChg>
      <pc:sldChg chg="del">
        <pc:chgData name="C4 Patino" userId="ad328d408b9752f9" providerId="LiveId" clId="{EF08499B-C1CB-4FD1-B53A-C2956BA2D440}" dt="2024-06-06T19:39:27.617" v="0" actId="18676"/>
        <pc:sldMkLst>
          <pc:docMk/>
          <pc:sldMk cId="473980954" sldId="327"/>
        </pc:sldMkLst>
      </pc:sldChg>
      <pc:sldChg chg="del">
        <pc:chgData name="C4 Patino" userId="ad328d408b9752f9" providerId="LiveId" clId="{EF08499B-C1CB-4FD1-B53A-C2956BA2D440}" dt="2024-06-06T19:39:27.617" v="0" actId="18676"/>
        <pc:sldMkLst>
          <pc:docMk/>
          <pc:sldMk cId="1283538163" sldId="331"/>
        </pc:sldMkLst>
      </pc:sldChg>
      <pc:sldChg chg="del">
        <pc:chgData name="C4 Patino" userId="ad328d408b9752f9" providerId="LiveId" clId="{EF08499B-C1CB-4FD1-B53A-C2956BA2D440}" dt="2024-06-06T19:39:27.617" v="0" actId="18676"/>
        <pc:sldMkLst>
          <pc:docMk/>
          <pc:sldMk cId="3575938023" sldId="332"/>
        </pc:sldMkLst>
      </pc:sldChg>
      <pc:sldChg chg="del">
        <pc:chgData name="C4 Patino" userId="ad328d408b9752f9" providerId="LiveId" clId="{EF08499B-C1CB-4FD1-B53A-C2956BA2D440}" dt="2024-06-06T19:39:27.617" v="0" actId="18676"/>
        <pc:sldMkLst>
          <pc:docMk/>
          <pc:sldMk cId="1439609188" sldId="333"/>
        </pc:sldMkLst>
      </pc:sldChg>
      <pc:sldChg chg="del">
        <pc:chgData name="C4 Patino" userId="ad328d408b9752f9" providerId="LiveId" clId="{EF08499B-C1CB-4FD1-B53A-C2956BA2D440}" dt="2024-06-06T19:39:31.999" v="2" actId="18676"/>
        <pc:sldMkLst>
          <pc:docMk/>
          <pc:sldMk cId="1476274264" sldId="335"/>
        </pc:sldMkLst>
      </pc:sldChg>
      <pc:sldChg chg="del">
        <pc:chgData name="C4 Patino" userId="ad328d408b9752f9" providerId="LiveId" clId="{EF08499B-C1CB-4FD1-B53A-C2956BA2D440}" dt="2024-06-06T19:39:30.019" v="1" actId="18676"/>
        <pc:sldMkLst>
          <pc:docMk/>
          <pc:sldMk cId="1638307384" sldId="340"/>
        </pc:sldMkLst>
      </pc:sldChg>
      <pc:sldChg chg="del">
        <pc:chgData name="C4 Patino" userId="ad328d408b9752f9" providerId="LiveId" clId="{EF08499B-C1CB-4FD1-B53A-C2956BA2D440}" dt="2024-06-06T19:39:31.999" v="2" actId="18676"/>
        <pc:sldMkLst>
          <pc:docMk/>
          <pc:sldMk cId="1163396500" sldId="341"/>
        </pc:sldMkLst>
      </pc:sldChg>
      <pc:sldChg chg="del">
        <pc:chgData name="C4 Patino" userId="ad328d408b9752f9" providerId="LiveId" clId="{EF08499B-C1CB-4FD1-B53A-C2956BA2D440}" dt="2024-06-06T19:39:30.019" v="1" actId="18676"/>
        <pc:sldMkLst>
          <pc:docMk/>
          <pc:sldMk cId="1870065157" sldId="342"/>
        </pc:sldMkLst>
      </pc:sldChg>
      <pc:sldChg chg="del">
        <pc:chgData name="C4 Patino" userId="ad328d408b9752f9" providerId="LiveId" clId="{EF08499B-C1CB-4FD1-B53A-C2956BA2D440}" dt="2024-06-06T19:39:30.019" v="1" actId="18676"/>
        <pc:sldMkLst>
          <pc:docMk/>
          <pc:sldMk cId="2661323744" sldId="344"/>
        </pc:sldMkLst>
      </pc:sldChg>
      <pc:sldChg chg="del">
        <pc:chgData name="C4 Patino" userId="ad328d408b9752f9" providerId="LiveId" clId="{EF08499B-C1CB-4FD1-B53A-C2956BA2D440}" dt="2024-06-06T19:39:30.019" v="1" actId="18676"/>
        <pc:sldMkLst>
          <pc:docMk/>
          <pc:sldMk cId="1619525624" sldId="345"/>
        </pc:sldMkLst>
      </pc:sldChg>
      <pc:sldChg chg="del">
        <pc:chgData name="C4 Patino" userId="ad328d408b9752f9" providerId="LiveId" clId="{EF08499B-C1CB-4FD1-B53A-C2956BA2D440}" dt="2024-06-06T19:39:30.019" v="1" actId="18676"/>
        <pc:sldMkLst>
          <pc:docMk/>
          <pc:sldMk cId="391086873" sldId="346"/>
        </pc:sldMkLst>
      </pc:sldChg>
      <pc:sldChg chg="del">
        <pc:chgData name="C4 Patino" userId="ad328d408b9752f9" providerId="LiveId" clId="{EF08499B-C1CB-4FD1-B53A-C2956BA2D440}" dt="2024-06-06T19:39:30.019" v="1" actId="18676"/>
        <pc:sldMkLst>
          <pc:docMk/>
          <pc:sldMk cId="3194619084" sldId="347"/>
        </pc:sldMkLst>
      </pc:sldChg>
      <pc:sldChg chg="del">
        <pc:chgData name="C4 Patino" userId="ad328d408b9752f9" providerId="LiveId" clId="{EF08499B-C1CB-4FD1-B53A-C2956BA2D440}" dt="2024-06-06T19:39:30.019" v="1" actId="18676"/>
        <pc:sldMkLst>
          <pc:docMk/>
          <pc:sldMk cId="3883979465" sldId="348"/>
        </pc:sldMkLst>
      </pc:sldChg>
      <pc:sldChg chg="del">
        <pc:chgData name="C4 Patino" userId="ad328d408b9752f9" providerId="LiveId" clId="{EF08499B-C1CB-4FD1-B53A-C2956BA2D440}" dt="2024-06-06T19:39:31.999" v="2" actId="18676"/>
        <pc:sldMkLst>
          <pc:docMk/>
          <pc:sldMk cId="2070535687" sldId="350"/>
        </pc:sldMkLst>
      </pc:sldChg>
      <pc:sldChg chg="del">
        <pc:chgData name="C4 Patino" userId="ad328d408b9752f9" providerId="LiveId" clId="{EF08499B-C1CB-4FD1-B53A-C2956BA2D440}" dt="2024-06-06T19:39:30.019" v="1" actId="18676"/>
        <pc:sldMkLst>
          <pc:docMk/>
          <pc:sldMk cId="265045990" sldId="351"/>
        </pc:sldMkLst>
      </pc:sldChg>
      <pc:sldChg chg="del">
        <pc:chgData name="C4 Patino" userId="ad328d408b9752f9" providerId="LiveId" clId="{EF08499B-C1CB-4FD1-B53A-C2956BA2D440}" dt="2024-06-06T19:39:30.019" v="1" actId="18676"/>
        <pc:sldMkLst>
          <pc:docMk/>
          <pc:sldMk cId="4078483775" sldId="353"/>
        </pc:sldMkLst>
      </pc:sldChg>
      <pc:sldChg chg="del">
        <pc:chgData name="C4 Patino" userId="ad328d408b9752f9" providerId="LiveId" clId="{EF08499B-C1CB-4FD1-B53A-C2956BA2D440}" dt="2024-06-06T19:39:30.019" v="1" actId="18676"/>
        <pc:sldMkLst>
          <pc:docMk/>
          <pc:sldMk cId="1247392017" sldId="354"/>
        </pc:sldMkLst>
      </pc:sldChg>
      <pc:sldChg chg="del">
        <pc:chgData name="C4 Patino" userId="ad328d408b9752f9" providerId="LiveId" clId="{EF08499B-C1CB-4FD1-B53A-C2956BA2D440}" dt="2024-06-06T19:39:30.019" v="1" actId="18676"/>
        <pc:sldMkLst>
          <pc:docMk/>
          <pc:sldMk cId="260523944" sldId="355"/>
        </pc:sldMkLst>
      </pc:sldChg>
      <pc:sldChg chg="del">
        <pc:chgData name="C4 Patino" userId="ad328d408b9752f9" providerId="LiveId" clId="{EF08499B-C1CB-4FD1-B53A-C2956BA2D440}" dt="2024-06-06T19:39:30.019" v="1" actId="18676"/>
        <pc:sldMkLst>
          <pc:docMk/>
          <pc:sldMk cId="26221489" sldId="356"/>
        </pc:sldMkLst>
      </pc:sldChg>
      <pc:sldChg chg="del">
        <pc:chgData name="C4 Patino" userId="ad328d408b9752f9" providerId="LiveId" clId="{EF08499B-C1CB-4FD1-B53A-C2956BA2D440}" dt="2024-06-06T19:39:30.019" v="1" actId="18676"/>
        <pc:sldMkLst>
          <pc:docMk/>
          <pc:sldMk cId="3602713487" sldId="357"/>
        </pc:sldMkLst>
      </pc:sldChg>
      <pc:sldChg chg="del">
        <pc:chgData name="C4 Patino" userId="ad328d408b9752f9" providerId="LiveId" clId="{EF08499B-C1CB-4FD1-B53A-C2956BA2D440}" dt="2024-06-06T19:39:30.019" v="1" actId="18676"/>
        <pc:sldMkLst>
          <pc:docMk/>
          <pc:sldMk cId="1841003689" sldId="358"/>
        </pc:sldMkLst>
      </pc:sldChg>
      <pc:sldChg chg="del">
        <pc:chgData name="C4 Patino" userId="ad328d408b9752f9" providerId="LiveId" clId="{EF08499B-C1CB-4FD1-B53A-C2956BA2D440}" dt="2024-06-06T19:39:30.019" v="1" actId="18676"/>
        <pc:sldMkLst>
          <pc:docMk/>
          <pc:sldMk cId="3088724629" sldId="359"/>
        </pc:sldMkLst>
      </pc:sldChg>
      <pc:sldChg chg="del">
        <pc:chgData name="C4 Patino" userId="ad328d408b9752f9" providerId="LiveId" clId="{EF08499B-C1CB-4FD1-B53A-C2956BA2D440}" dt="2024-06-06T19:39:30.019" v="1" actId="18676"/>
        <pc:sldMkLst>
          <pc:docMk/>
          <pc:sldMk cId="3838849749" sldId="360"/>
        </pc:sldMkLst>
      </pc:sldChg>
      <pc:sldChg chg="del">
        <pc:chgData name="C4 Patino" userId="ad328d408b9752f9" providerId="LiveId" clId="{EF08499B-C1CB-4FD1-B53A-C2956BA2D440}" dt="2024-06-06T19:39:30.019" v="1" actId="18676"/>
        <pc:sldMkLst>
          <pc:docMk/>
          <pc:sldMk cId="4052508222" sldId="3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E95615-6EFB-4104-BE75-EF8DB2D09299}" type="datetimeFigureOut">
              <a:rPr lang="en-US" smtClean="0"/>
              <a:t>5/9/25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420184-1AF3-4730-B061-553F3439771D}" type="slidenum">
              <a:rPr lang="en-US" smtClean="0"/>
              <a:t>‹#›</a:t>
            </a:fld>
            <a:endParaRPr lang="en-US" dirty="0"/>
          </a:p>
        </p:txBody>
      </p:sp>
    </p:spTree>
    <p:extLst>
      <p:ext uri="{BB962C8B-B14F-4D97-AF65-F5344CB8AC3E}">
        <p14:creationId xmlns:p14="http://schemas.microsoft.com/office/powerpoint/2010/main" val="1017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2</a:t>
            </a:fld>
            <a:endParaRPr lang="en-US" dirty="0"/>
          </a:p>
        </p:txBody>
      </p:sp>
    </p:spTree>
    <p:extLst>
      <p:ext uri="{BB962C8B-B14F-4D97-AF65-F5344CB8AC3E}">
        <p14:creationId xmlns:p14="http://schemas.microsoft.com/office/powerpoint/2010/main" val="1577672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Image source: He, K., Doshi, P., &amp; Banerjee, B. (2024). Modeling and reinforcement learning in partially observable many-agent systems. </a:t>
            </a:r>
            <a:r>
              <a:rPr lang="en-US" i="1" dirty="0">
                <a:effectLst/>
              </a:rPr>
              <a:t>Autonomous Agents and Multi-Agent Systems</a:t>
            </a:r>
            <a:r>
              <a:rPr lang="en-US" dirty="0">
                <a:effectLst/>
              </a:rPr>
              <a:t>, </a:t>
            </a:r>
            <a:r>
              <a:rPr lang="en-US" i="1" dirty="0">
                <a:effectLst/>
              </a:rPr>
              <a:t>38</a:t>
            </a:r>
            <a:r>
              <a:rPr lang="en-US" dirty="0">
                <a:effectLst/>
              </a:rPr>
              <a:t>(1). https://doi.org/10.1007/s10458-024-09640-1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79183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27</a:t>
            </a:fld>
            <a:endParaRPr lang="en-US" dirty="0"/>
          </a:p>
        </p:txBody>
      </p:sp>
    </p:spTree>
    <p:extLst>
      <p:ext uri="{BB962C8B-B14F-4D97-AF65-F5344CB8AC3E}">
        <p14:creationId xmlns:p14="http://schemas.microsoft.com/office/powerpoint/2010/main" val="827821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28</a:t>
            </a:fld>
            <a:endParaRPr lang="en-US" dirty="0"/>
          </a:p>
        </p:txBody>
      </p:sp>
    </p:spTree>
    <p:extLst>
      <p:ext uri="{BB962C8B-B14F-4D97-AF65-F5344CB8AC3E}">
        <p14:creationId xmlns:p14="http://schemas.microsoft.com/office/powerpoint/2010/main" val="2207575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51276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26073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48882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32</a:t>
            </a:fld>
            <a:endParaRPr lang="en-US" dirty="0"/>
          </a:p>
        </p:txBody>
      </p:sp>
    </p:spTree>
    <p:extLst>
      <p:ext uri="{BB962C8B-B14F-4D97-AF65-F5344CB8AC3E}">
        <p14:creationId xmlns:p14="http://schemas.microsoft.com/office/powerpoint/2010/main" val="3269396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33</a:t>
            </a:fld>
            <a:endParaRPr lang="en-US" dirty="0"/>
          </a:p>
        </p:txBody>
      </p:sp>
    </p:spTree>
    <p:extLst>
      <p:ext uri="{BB962C8B-B14F-4D97-AF65-F5344CB8AC3E}">
        <p14:creationId xmlns:p14="http://schemas.microsoft.com/office/powerpoint/2010/main" val="2842620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7CB32-0405-060F-4145-C37701D028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554ED5-9EB7-FC2B-E424-583C0DCDA8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1BD889-375F-BD99-0117-F51716A02C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15A32D-D17B-FDCD-5B2B-C564DC43F58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47743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63D03-27B5-F05B-3E8F-8295B36B21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C99FED-A6EA-4922-4391-646D62C45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470D9-6433-BD66-A9D4-AC7BAF67DB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6EF9FA-68BA-0AF3-CCD4-501DE50E6B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62827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5</a:t>
            </a:fld>
            <a:endParaRPr lang="en-US" dirty="0"/>
          </a:p>
        </p:txBody>
      </p:sp>
    </p:spTree>
    <p:extLst>
      <p:ext uri="{BB962C8B-B14F-4D97-AF65-F5344CB8AC3E}">
        <p14:creationId xmlns:p14="http://schemas.microsoft.com/office/powerpoint/2010/main" val="776140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3F691-9A46-4638-C45D-5B50F73F6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36C3C-CC47-C90B-207C-FBCBD46BDC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1256B9-014D-0BEF-1957-D191EA7340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AAE029-BAF6-AEF0-076A-3AC7C6D5DD4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73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0196B-925F-5FBE-CFC7-ED6DA4DE95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8D001-B08B-1C6F-EB82-2EB121C372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4A80A1-BA7C-0703-F2C5-2CD751BA83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E8671F-FEF8-EE7E-FCF7-2C5F033271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58854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39</a:t>
            </a:fld>
            <a:endParaRPr lang="en-US" dirty="0"/>
          </a:p>
        </p:txBody>
      </p:sp>
    </p:spTree>
    <p:extLst>
      <p:ext uri="{BB962C8B-B14F-4D97-AF65-F5344CB8AC3E}">
        <p14:creationId xmlns:p14="http://schemas.microsoft.com/office/powerpoint/2010/main" val="2866977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44</a:t>
            </a:fld>
            <a:endParaRPr lang="en-US" dirty="0"/>
          </a:p>
        </p:txBody>
      </p:sp>
    </p:spTree>
    <p:extLst>
      <p:ext uri="{BB962C8B-B14F-4D97-AF65-F5344CB8AC3E}">
        <p14:creationId xmlns:p14="http://schemas.microsoft.com/office/powerpoint/2010/main" val="2725745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19284-0393-7D53-58C6-738A8AA227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86781-E2DE-D466-1150-A322EE65C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F3025-2701-C33F-6D9A-7C1173B6CC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EFB1DE-6DBC-1744-BEE1-BD11617715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92900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36074-D6D5-BC59-9F4F-466FF2DC4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FE9D0C-F54F-CF89-6B40-4F371CC69A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E4EC28-7916-9B69-9E6B-57AC42EEB2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F6CAC7-7F9B-4540-6941-F9F2C7800B7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19820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49</a:t>
            </a:fld>
            <a:endParaRPr lang="en-US" dirty="0"/>
          </a:p>
        </p:txBody>
      </p:sp>
    </p:spTree>
    <p:extLst>
      <p:ext uri="{BB962C8B-B14F-4D97-AF65-F5344CB8AC3E}">
        <p14:creationId xmlns:p14="http://schemas.microsoft.com/office/powerpoint/2010/main" val="3745230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259F0-CE30-DD04-4535-DFE66CDF8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C9DFB9-8337-9608-672E-B123EC9AB3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A498FB-34B2-A808-A162-8E8EC519A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506213-06CF-9158-C8EB-3CA8ADB8362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29987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03D7A-C55B-C489-1BB3-9449F6BE5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2EA38A-7D9E-0508-4406-4A45E23A7D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92F2A1-7D64-48A1-8170-56B1444C82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8E8A9C-DE2C-C669-3DED-6CAFCBDBDDC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96239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069D8-1FCF-5BDB-428A-C72700D0AA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F96204-FD94-343B-87F1-0D710A4586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0F3775-01BD-E31B-7B3D-C13F4B5466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133B09-EBA7-EC81-EA31-7B79B8DBFF9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90046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B2F78-BEC3-DFD1-4FFD-786E3E9FE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B5B6B9-C679-1867-FD41-F924FF07CA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B9404-925D-A0D9-FAE7-5A17D5939A3B}"/>
              </a:ext>
            </a:extLst>
          </p:cNvPr>
          <p:cNvSpPr>
            <a:spLocks noGrp="1"/>
          </p:cNvSpPr>
          <p:nvPr>
            <p:ph type="body" idx="1"/>
          </p:nvPr>
        </p:nvSpPr>
        <p:spPr/>
        <p:txBody>
          <a:bodyPr/>
          <a:lstStyle/>
          <a:p>
            <a:r>
              <a:rPr lang="en-US" dirty="0"/>
              <a:t>8:10 AM: Topic 1</a:t>
            </a:r>
          </a:p>
          <a:p>
            <a:r>
              <a:rPr lang="en-US" dirty="0"/>
              <a:t>8:55 AM: 15 minute break</a:t>
            </a:r>
          </a:p>
          <a:p>
            <a:r>
              <a:rPr lang="en-US" dirty="0"/>
              <a:t>9:10 AM: Topic 2</a:t>
            </a:r>
          </a:p>
          <a:p>
            <a:r>
              <a:rPr lang="en-US" dirty="0"/>
              <a:t>10:00 AM: 45 minute coffee break</a:t>
            </a:r>
          </a:p>
          <a:p>
            <a:r>
              <a:rPr lang="en-US" dirty="0"/>
              <a:t>10:45 AM: Topic 3</a:t>
            </a:r>
          </a:p>
          <a:p>
            <a:r>
              <a:rPr lang="en-US" dirty="0"/>
              <a:t>11:30 AM: 10 minute break</a:t>
            </a:r>
          </a:p>
          <a:p>
            <a:r>
              <a:rPr lang="en-US" dirty="0"/>
              <a:t>11:40 AM: Topic 4</a:t>
            </a:r>
          </a:p>
        </p:txBody>
      </p:sp>
      <p:sp>
        <p:nvSpPr>
          <p:cNvPr id="4" name="Slide Number Placeholder 3">
            <a:extLst>
              <a:ext uri="{FF2B5EF4-FFF2-40B4-BE49-F238E27FC236}">
                <a16:creationId xmlns:a16="http://schemas.microsoft.com/office/drawing/2014/main" id="{B6926FA8-36A2-C936-2D0E-448F2091D1F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09862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A7F57-F822-39D0-86B4-6E1FB5B86B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4954C0-8709-5E67-4504-FE22FD6C61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E360AA-D5B5-50CE-4D69-4937715D5D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5725A8-415A-DE81-ADD2-70AE840D85B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69644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85F6D-8BCA-4CB5-FDE3-22ABC7B73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2004C1-A2BF-DB78-93F6-9331A7408B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C83EFC-01F5-005D-DDCE-46FBCBEA08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695786-F784-BEA2-79A0-2C575FE5E4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278284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5EE21-EDEE-1DC7-B0D8-C2B56D87C8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1BF030-ABD4-A650-E5C9-DC6808796B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80B19-BC32-BF42-E6C4-26C281C4FC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B3028C-76E3-046C-E35B-05DC09F121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5588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2B2C9-8C05-B085-82E7-C7F8C4FFD1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DFD7EB-1203-594E-CC27-31201C306D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9A5682-0647-FE08-DAAE-DED56CA642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9A5FDB-B182-F54D-549D-B28350E8F3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76113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8633C-A886-EDAC-5693-AAEABAA49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C9D43E-25A6-B483-D534-2D099ABBF9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2CCCC4-A631-8EA1-599B-CFD51289B1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744029-F988-0E51-4665-1169C53ED0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11027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ABAD3-7B06-003F-6811-318A0983BF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B963BE-BB65-7772-EE49-CCD0E77EA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815C61-0866-7992-534C-FF3A81A7E2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29F20A-942A-F940-1502-F4BACA6DC8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486072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857C7-BE4F-8FE9-E72D-C902260D0E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F0FA00-5603-7917-BE79-89E9BA2409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250478-56E3-9C70-589E-567BE35DDB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49F89B-7FC3-9A07-1A61-EF922527F0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694910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F2274-DC03-EC9B-7B31-2C1BF3D8AC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88C5BE-DBD0-ECB3-06F3-74EDA016DD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748BDC-1F6C-ECF9-059F-F1A56738E1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F24A46-6938-44B7-5775-64AAC0B0C93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820050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52715-3889-75FE-378C-B9B24D0BE7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7D9F2D-A664-5BD7-067B-366EE113F8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600C9-644F-CFEC-8555-E83A54B0D0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B23E2B-28FD-A020-77C1-1F5C285CE17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94895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916F6-C306-85CD-CA23-5993D0600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1A0BAF-7FB0-29D2-2309-F9F4392ADF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E17472-A070-49FF-1EEC-1264BD703A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6C18E3-A1B1-DA91-ECE8-06608DF53F3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90456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DF0BC-942A-A5FF-DE31-9683DD9B98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AA9E70-122A-419C-631C-78B1CC68B5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E409D0-E917-C974-9F7C-C70E0C9623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442B29-8C0E-4CAB-54BB-B4FFB13B23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71887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E8231-D356-1DB8-3D80-8B175DFFA4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32E50E-340D-D180-340C-E969910D9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46515D-3117-4025-9B8D-EC27491306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A3CA44-7210-FF91-8BF1-581647B42A7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24459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E3908-7060-63D8-A64E-D54900BEB1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7CAFCE-A663-33E4-09FF-D8ABD2995C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E92ED2-7055-E0B7-33C9-0472436870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B7D95E-831B-B254-BEC6-3DC3F1C691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33983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150AD-2EB9-ECAB-E31D-627169F41C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76D21-E81E-DEF6-538F-DF467EEB50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BEC64C-79FC-F9D4-8698-ADC9910842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4FE919-F16F-9DEA-AD04-AEAADCF0F96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153874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B2E67-7E95-0042-6820-A21A29884F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8CEFCB-BC71-C416-998A-ADB9615B0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6A9B30-AC81-939A-0878-75976F8E24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4B67DD-7E7D-C40F-49D1-CF73B38F0D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05986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CC6FC-2298-3ED9-4300-B9BE6FD667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4953D0-75A5-3937-3261-5AA21BFA8E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83CE2-2D8D-DA41-05BD-A0A8D2B230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40A26C-2853-A34F-7724-D8FD44EC15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32610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5AA92-B321-D0DB-22D8-359C32EC1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E6C27-AF78-F5E8-C4D1-7394BD64C0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0D2DA-AC23-CA84-47C6-BE460E9CEB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F59F6C-935F-4D49-CC38-D38E7219B32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4015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C3D4F-ACC8-8599-DA9F-742E65FCCF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FBFAC8-4C14-8CA5-BCF5-006C1B69EB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D63F4-6D11-0EE5-5B12-FC4C34B861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CF685B-C535-4D10-403B-E72CF542F4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941678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70</a:t>
            </a:fld>
            <a:endParaRPr lang="en-US" dirty="0"/>
          </a:p>
        </p:txBody>
      </p:sp>
    </p:spTree>
    <p:extLst>
      <p:ext uri="{BB962C8B-B14F-4D97-AF65-F5344CB8AC3E}">
        <p14:creationId xmlns:p14="http://schemas.microsoft.com/office/powerpoint/2010/main" val="30736401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308B6-41E0-049D-6F2F-2567209BC2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B24AC-4B6B-9509-DE97-C791358A63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37FF0C-151E-B75B-AE84-93501E1096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69C4F3-E9B2-8FDE-321C-1C3E8A713F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37332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10D30-7EBC-95CA-617E-41CBF5776C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B6B145-5307-AE50-3097-DF2C3A0E16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22AFD7-3FC3-4702-C292-36F0695C0C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683682-7119-12FF-F92A-D3811B0EDD3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6794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9</a:t>
            </a:fld>
            <a:endParaRPr lang="en-US" dirty="0"/>
          </a:p>
        </p:txBody>
      </p:sp>
    </p:spTree>
    <p:extLst>
      <p:ext uri="{BB962C8B-B14F-4D97-AF65-F5344CB8AC3E}">
        <p14:creationId xmlns:p14="http://schemas.microsoft.com/office/powerpoint/2010/main" val="7811756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74</a:t>
            </a:fld>
            <a:endParaRPr lang="en-US" dirty="0"/>
          </a:p>
        </p:txBody>
      </p:sp>
    </p:spTree>
    <p:extLst>
      <p:ext uri="{BB962C8B-B14F-4D97-AF65-F5344CB8AC3E}">
        <p14:creationId xmlns:p14="http://schemas.microsoft.com/office/powerpoint/2010/main" val="13350317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EE9E4-925A-5FB5-E068-9111B19126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225D71-4EA7-5794-4A82-F0938803E3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95D36B-55F4-90EB-4FE7-F9F782670D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6F97AA-6936-E9D9-EA25-81625C49488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078091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77</a:t>
            </a:fld>
            <a:endParaRPr lang="en-US" dirty="0"/>
          </a:p>
        </p:txBody>
      </p:sp>
    </p:spTree>
    <p:extLst>
      <p:ext uri="{BB962C8B-B14F-4D97-AF65-F5344CB8AC3E}">
        <p14:creationId xmlns:p14="http://schemas.microsoft.com/office/powerpoint/2010/main" val="23828294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1A44F-7BB5-C5D3-0F9A-8C1C59CAE1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C11A15-C791-47BD-4CDD-76CBEB6E18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8B149-B8F9-D715-461A-CAD7F15C7B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7BE385-231D-03CB-7BFE-AFD6BC63B8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93679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C4517-9453-9484-E465-7563D3261B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FBE25-412A-0655-87BA-B95819EBA9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14A89-FEA6-4AD2-609C-E19F899E45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C7D886-BC76-72B1-3EF1-DFB34E95B0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148997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DDDBC-2F6B-DD6A-7F30-E120B0057B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57FD96-FC04-7731-3AE7-A2E3576CF6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FC4742-C7FB-62A6-7CEA-41E2F1B943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834599-F13D-EEB0-169B-540C7C4C9EA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59865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85</a:t>
            </a:fld>
            <a:endParaRPr lang="en-US" dirty="0"/>
          </a:p>
        </p:txBody>
      </p:sp>
    </p:spTree>
    <p:extLst>
      <p:ext uri="{BB962C8B-B14F-4D97-AF65-F5344CB8AC3E}">
        <p14:creationId xmlns:p14="http://schemas.microsoft.com/office/powerpoint/2010/main" val="12989882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A67A9-0454-69AB-3B14-40C5D92D9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72D1DC-EF32-4F0B-9E0F-36A83112A6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946E37-F14B-B574-B1AD-3415CEC292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A48251-8678-3D5F-F99D-3ED0F874C3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80305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12</a:t>
            </a:fld>
            <a:endParaRPr lang="en-US" dirty="0"/>
          </a:p>
        </p:txBody>
      </p:sp>
    </p:spTree>
    <p:extLst>
      <p:ext uri="{BB962C8B-B14F-4D97-AF65-F5344CB8AC3E}">
        <p14:creationId xmlns:p14="http://schemas.microsoft.com/office/powerpoint/2010/main" val="4269822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15</a:t>
            </a:fld>
            <a:endParaRPr lang="en-US" dirty="0"/>
          </a:p>
        </p:txBody>
      </p:sp>
    </p:spTree>
    <p:extLst>
      <p:ext uri="{BB962C8B-B14F-4D97-AF65-F5344CB8AC3E}">
        <p14:creationId xmlns:p14="http://schemas.microsoft.com/office/powerpoint/2010/main" val="358630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16</a:t>
            </a:fld>
            <a:endParaRPr lang="en-US" dirty="0"/>
          </a:p>
        </p:txBody>
      </p:sp>
    </p:spTree>
    <p:extLst>
      <p:ext uri="{BB962C8B-B14F-4D97-AF65-F5344CB8AC3E}">
        <p14:creationId xmlns:p14="http://schemas.microsoft.com/office/powerpoint/2010/main" val="112929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23</a:t>
            </a:fld>
            <a:endParaRPr lang="en-US" dirty="0"/>
          </a:p>
        </p:txBody>
      </p:sp>
    </p:spTree>
    <p:extLst>
      <p:ext uri="{BB962C8B-B14F-4D97-AF65-F5344CB8AC3E}">
        <p14:creationId xmlns:p14="http://schemas.microsoft.com/office/powerpoint/2010/main" val="2857533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BB9D-6FA7-85F0-4E25-17D3989F4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01EE84-1F5B-2AC5-0B76-27144E2F0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0A5CED-9E20-6314-2186-54F6DDC36791}"/>
              </a:ext>
            </a:extLst>
          </p:cNvPr>
          <p:cNvSpPr>
            <a:spLocks noGrp="1"/>
          </p:cNvSpPr>
          <p:nvPr>
            <p:ph type="dt" sz="half" idx="10"/>
          </p:nvPr>
        </p:nvSpPr>
        <p:spPr/>
        <p:txBody>
          <a:bodyPr/>
          <a:lstStyle/>
          <a:p>
            <a:fld id="{695257C6-713D-4BED-97F3-AEF99C4802EC}" type="datetimeFigureOut">
              <a:rPr lang="en-US" smtClean="0"/>
              <a:t>5/9/25</a:t>
            </a:fld>
            <a:endParaRPr lang="en-US" dirty="0"/>
          </a:p>
        </p:txBody>
      </p:sp>
      <p:sp>
        <p:nvSpPr>
          <p:cNvPr id="5" name="Footer Placeholder 4">
            <a:extLst>
              <a:ext uri="{FF2B5EF4-FFF2-40B4-BE49-F238E27FC236}">
                <a16:creationId xmlns:a16="http://schemas.microsoft.com/office/drawing/2014/main" id="{85D85CA9-881E-0E29-25D8-BA203E3B24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C29D0F-4B61-CA1C-726E-5110FF87684F}"/>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314098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F0AB-F520-4011-5B27-37B249AA17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5DE03E-E4F1-C8A7-4E56-08398700B2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12081C-0933-131A-1E48-0318203C435E}"/>
              </a:ext>
            </a:extLst>
          </p:cNvPr>
          <p:cNvSpPr>
            <a:spLocks noGrp="1"/>
          </p:cNvSpPr>
          <p:nvPr>
            <p:ph type="dt" sz="half" idx="10"/>
          </p:nvPr>
        </p:nvSpPr>
        <p:spPr/>
        <p:txBody>
          <a:bodyPr/>
          <a:lstStyle/>
          <a:p>
            <a:fld id="{695257C6-713D-4BED-97F3-AEF99C4802EC}" type="datetimeFigureOut">
              <a:rPr lang="en-US" smtClean="0"/>
              <a:t>5/9/25</a:t>
            </a:fld>
            <a:endParaRPr lang="en-US" dirty="0"/>
          </a:p>
        </p:txBody>
      </p:sp>
      <p:sp>
        <p:nvSpPr>
          <p:cNvPr id="5" name="Footer Placeholder 4">
            <a:extLst>
              <a:ext uri="{FF2B5EF4-FFF2-40B4-BE49-F238E27FC236}">
                <a16:creationId xmlns:a16="http://schemas.microsoft.com/office/drawing/2014/main" id="{BD4833F5-CEBF-209D-1077-6675B68937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4EE3F7-24A3-E235-F5E0-056DCAE16D3D}"/>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3119397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EB2CBD-EE20-CEAD-EF25-7333462CE8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1ADE68-AE10-35AD-8ECC-05B91DA582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38DB8C-C4FC-9102-CB45-4EC901D96B06}"/>
              </a:ext>
            </a:extLst>
          </p:cNvPr>
          <p:cNvSpPr>
            <a:spLocks noGrp="1"/>
          </p:cNvSpPr>
          <p:nvPr>
            <p:ph type="dt" sz="half" idx="10"/>
          </p:nvPr>
        </p:nvSpPr>
        <p:spPr/>
        <p:txBody>
          <a:bodyPr/>
          <a:lstStyle/>
          <a:p>
            <a:fld id="{695257C6-713D-4BED-97F3-AEF99C4802EC}" type="datetimeFigureOut">
              <a:rPr lang="en-US" smtClean="0"/>
              <a:t>5/9/25</a:t>
            </a:fld>
            <a:endParaRPr lang="en-US" dirty="0"/>
          </a:p>
        </p:txBody>
      </p:sp>
      <p:sp>
        <p:nvSpPr>
          <p:cNvPr id="5" name="Footer Placeholder 4">
            <a:extLst>
              <a:ext uri="{FF2B5EF4-FFF2-40B4-BE49-F238E27FC236}">
                <a16:creationId xmlns:a16="http://schemas.microsoft.com/office/drawing/2014/main" id="{D5582B85-A24E-4AEA-5586-1B1BCFBFFE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B5CAD24-6C91-123E-F946-89CB886CD0DD}"/>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1152634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040CC-FF4D-A190-CF59-429549831B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CAC1FB-7844-0A6D-E0DC-9588446CCA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CAEC36-3F48-23B7-F467-EA5EACDA98BF}"/>
              </a:ext>
            </a:extLst>
          </p:cNvPr>
          <p:cNvSpPr>
            <a:spLocks noGrp="1"/>
          </p:cNvSpPr>
          <p:nvPr>
            <p:ph type="dt" sz="half" idx="10"/>
          </p:nvPr>
        </p:nvSpPr>
        <p:spPr/>
        <p:txBody>
          <a:bodyPr/>
          <a:lstStyle/>
          <a:p>
            <a:fld id="{695257C6-713D-4BED-97F3-AEF99C4802EC}" type="datetimeFigureOut">
              <a:rPr lang="en-US" smtClean="0"/>
              <a:t>5/9/25</a:t>
            </a:fld>
            <a:endParaRPr lang="en-US" dirty="0"/>
          </a:p>
        </p:txBody>
      </p:sp>
      <p:sp>
        <p:nvSpPr>
          <p:cNvPr id="5" name="Footer Placeholder 4">
            <a:extLst>
              <a:ext uri="{FF2B5EF4-FFF2-40B4-BE49-F238E27FC236}">
                <a16:creationId xmlns:a16="http://schemas.microsoft.com/office/drawing/2014/main" id="{FE27557D-4AF1-84BE-66FD-E6ABCECE46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256A4E7-BC48-7943-903B-672B0CBB2547}"/>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1152866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BD3E9-37A8-ECCC-1883-5BE75D406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38B4AE-71ED-13B3-4BF5-D578AD22D0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E95030-16C0-7E74-34DA-D151C5B16C3F}"/>
              </a:ext>
            </a:extLst>
          </p:cNvPr>
          <p:cNvSpPr>
            <a:spLocks noGrp="1"/>
          </p:cNvSpPr>
          <p:nvPr>
            <p:ph type="dt" sz="half" idx="10"/>
          </p:nvPr>
        </p:nvSpPr>
        <p:spPr/>
        <p:txBody>
          <a:bodyPr/>
          <a:lstStyle/>
          <a:p>
            <a:fld id="{695257C6-713D-4BED-97F3-AEF99C4802EC}" type="datetimeFigureOut">
              <a:rPr lang="en-US" smtClean="0"/>
              <a:t>5/9/25</a:t>
            </a:fld>
            <a:endParaRPr lang="en-US" dirty="0"/>
          </a:p>
        </p:txBody>
      </p:sp>
      <p:sp>
        <p:nvSpPr>
          <p:cNvPr id="5" name="Footer Placeholder 4">
            <a:extLst>
              <a:ext uri="{FF2B5EF4-FFF2-40B4-BE49-F238E27FC236}">
                <a16:creationId xmlns:a16="http://schemas.microsoft.com/office/drawing/2014/main" id="{FD16003B-DD97-D54E-C8D7-45DD4985B3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E2071E-3E65-4EDE-C9BB-0C36A009AD24}"/>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94319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FCD0C-570C-B50D-6DB9-2BDE86971C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1BBFD0-986A-AB35-51A5-9B482B523D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CF12EA-930E-D86E-5413-80CB54A741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F59CD-8A3F-DC45-2B2A-8AD453272F46}"/>
              </a:ext>
            </a:extLst>
          </p:cNvPr>
          <p:cNvSpPr>
            <a:spLocks noGrp="1"/>
          </p:cNvSpPr>
          <p:nvPr>
            <p:ph type="dt" sz="half" idx="10"/>
          </p:nvPr>
        </p:nvSpPr>
        <p:spPr/>
        <p:txBody>
          <a:bodyPr/>
          <a:lstStyle/>
          <a:p>
            <a:fld id="{695257C6-713D-4BED-97F3-AEF99C4802EC}" type="datetimeFigureOut">
              <a:rPr lang="en-US" smtClean="0"/>
              <a:t>5/9/25</a:t>
            </a:fld>
            <a:endParaRPr lang="en-US" dirty="0"/>
          </a:p>
        </p:txBody>
      </p:sp>
      <p:sp>
        <p:nvSpPr>
          <p:cNvPr id="6" name="Footer Placeholder 5">
            <a:extLst>
              <a:ext uri="{FF2B5EF4-FFF2-40B4-BE49-F238E27FC236}">
                <a16:creationId xmlns:a16="http://schemas.microsoft.com/office/drawing/2014/main" id="{9D062E8C-AF77-FD0D-BAFE-F7E8ADDEECA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AA90008-CE63-27E7-9009-9147893360B7}"/>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2503581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0C0AA-C3A6-4C67-C58E-CA2CEAF046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B64E52-CA8B-7491-459F-30F0E37261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CB1EB9-0F69-5DC0-9C23-3727B21F23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F5CFEB-56B5-26FC-E43B-65FE59EEF3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E2E04F-35CC-EBBB-E0A0-95C392A8EC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26CB52-34A3-B5D2-B411-55590202F569}"/>
              </a:ext>
            </a:extLst>
          </p:cNvPr>
          <p:cNvSpPr>
            <a:spLocks noGrp="1"/>
          </p:cNvSpPr>
          <p:nvPr>
            <p:ph type="dt" sz="half" idx="10"/>
          </p:nvPr>
        </p:nvSpPr>
        <p:spPr/>
        <p:txBody>
          <a:bodyPr/>
          <a:lstStyle/>
          <a:p>
            <a:fld id="{695257C6-713D-4BED-97F3-AEF99C4802EC}" type="datetimeFigureOut">
              <a:rPr lang="en-US" smtClean="0"/>
              <a:t>5/9/25</a:t>
            </a:fld>
            <a:endParaRPr lang="en-US" dirty="0"/>
          </a:p>
        </p:txBody>
      </p:sp>
      <p:sp>
        <p:nvSpPr>
          <p:cNvPr id="8" name="Footer Placeholder 7">
            <a:extLst>
              <a:ext uri="{FF2B5EF4-FFF2-40B4-BE49-F238E27FC236}">
                <a16:creationId xmlns:a16="http://schemas.microsoft.com/office/drawing/2014/main" id="{83078C72-8067-1EF6-EB4B-8D6BDAEA58C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DAE0CC6-1B21-5B30-70A9-D5242F9883F9}"/>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2499420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1225-30FC-B6C1-7F97-BA2BCB7979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F07F71-38BC-FAD5-E118-D715E6F4E041}"/>
              </a:ext>
            </a:extLst>
          </p:cNvPr>
          <p:cNvSpPr>
            <a:spLocks noGrp="1"/>
          </p:cNvSpPr>
          <p:nvPr>
            <p:ph type="dt" sz="half" idx="10"/>
          </p:nvPr>
        </p:nvSpPr>
        <p:spPr/>
        <p:txBody>
          <a:bodyPr/>
          <a:lstStyle/>
          <a:p>
            <a:fld id="{695257C6-713D-4BED-97F3-AEF99C4802EC}" type="datetimeFigureOut">
              <a:rPr lang="en-US" smtClean="0"/>
              <a:t>5/9/25</a:t>
            </a:fld>
            <a:endParaRPr lang="en-US" dirty="0"/>
          </a:p>
        </p:txBody>
      </p:sp>
      <p:sp>
        <p:nvSpPr>
          <p:cNvPr id="4" name="Footer Placeholder 3">
            <a:extLst>
              <a:ext uri="{FF2B5EF4-FFF2-40B4-BE49-F238E27FC236}">
                <a16:creationId xmlns:a16="http://schemas.microsoft.com/office/drawing/2014/main" id="{ED907443-12FD-4C5D-DB63-EB5E7D42C3F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3D109AA-C7B8-E57A-C745-9EF9171FB616}"/>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3595859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7BD5DE-4904-B04A-BBF4-940849454D8C}"/>
              </a:ext>
            </a:extLst>
          </p:cNvPr>
          <p:cNvSpPr>
            <a:spLocks noGrp="1"/>
          </p:cNvSpPr>
          <p:nvPr>
            <p:ph type="dt" sz="half" idx="10"/>
          </p:nvPr>
        </p:nvSpPr>
        <p:spPr/>
        <p:txBody>
          <a:bodyPr/>
          <a:lstStyle/>
          <a:p>
            <a:fld id="{695257C6-713D-4BED-97F3-AEF99C4802EC}" type="datetimeFigureOut">
              <a:rPr lang="en-US" smtClean="0"/>
              <a:t>5/9/25</a:t>
            </a:fld>
            <a:endParaRPr lang="en-US" dirty="0"/>
          </a:p>
        </p:txBody>
      </p:sp>
      <p:sp>
        <p:nvSpPr>
          <p:cNvPr id="3" name="Footer Placeholder 2">
            <a:extLst>
              <a:ext uri="{FF2B5EF4-FFF2-40B4-BE49-F238E27FC236}">
                <a16:creationId xmlns:a16="http://schemas.microsoft.com/office/drawing/2014/main" id="{FAF45FC4-4041-9424-C3F1-73D99E3CCB3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43EB6A2-9E1B-7F86-A268-5B07DBEA470C}"/>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219223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24428-754D-9934-927C-8B9CD92810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FBA80C-3316-77A4-E0B7-EA04BD6773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C9A0D7-7DD0-28C0-05B4-8139A0430D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9AB39C-D3B5-E625-D739-840825CDBC25}"/>
              </a:ext>
            </a:extLst>
          </p:cNvPr>
          <p:cNvSpPr>
            <a:spLocks noGrp="1"/>
          </p:cNvSpPr>
          <p:nvPr>
            <p:ph type="dt" sz="half" idx="10"/>
          </p:nvPr>
        </p:nvSpPr>
        <p:spPr/>
        <p:txBody>
          <a:bodyPr/>
          <a:lstStyle/>
          <a:p>
            <a:fld id="{695257C6-713D-4BED-97F3-AEF99C4802EC}" type="datetimeFigureOut">
              <a:rPr lang="en-US" smtClean="0"/>
              <a:t>5/9/25</a:t>
            </a:fld>
            <a:endParaRPr lang="en-US" dirty="0"/>
          </a:p>
        </p:txBody>
      </p:sp>
      <p:sp>
        <p:nvSpPr>
          <p:cNvPr id="6" name="Footer Placeholder 5">
            <a:extLst>
              <a:ext uri="{FF2B5EF4-FFF2-40B4-BE49-F238E27FC236}">
                <a16:creationId xmlns:a16="http://schemas.microsoft.com/office/drawing/2014/main" id="{8B525DDA-183C-C9A3-075F-6F5E8A5DCE3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0F7930E-6B65-409D-1D21-A7700E4FFA9D}"/>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3389333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424F-562D-6521-EF28-1937529AF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362654-6CFE-CC24-7F8C-1EDAAF755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7482C71-F5C0-F759-D016-6D430A5796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92D61B-E144-9669-FDE8-2AA90D24962C}"/>
              </a:ext>
            </a:extLst>
          </p:cNvPr>
          <p:cNvSpPr>
            <a:spLocks noGrp="1"/>
          </p:cNvSpPr>
          <p:nvPr>
            <p:ph type="dt" sz="half" idx="10"/>
          </p:nvPr>
        </p:nvSpPr>
        <p:spPr/>
        <p:txBody>
          <a:bodyPr/>
          <a:lstStyle/>
          <a:p>
            <a:fld id="{695257C6-713D-4BED-97F3-AEF99C4802EC}" type="datetimeFigureOut">
              <a:rPr lang="en-US" smtClean="0"/>
              <a:t>5/9/25</a:t>
            </a:fld>
            <a:endParaRPr lang="en-US" dirty="0"/>
          </a:p>
        </p:txBody>
      </p:sp>
      <p:sp>
        <p:nvSpPr>
          <p:cNvPr id="6" name="Footer Placeholder 5">
            <a:extLst>
              <a:ext uri="{FF2B5EF4-FFF2-40B4-BE49-F238E27FC236}">
                <a16:creationId xmlns:a16="http://schemas.microsoft.com/office/drawing/2014/main" id="{41825B2D-5822-9B15-E404-3DC0C088A94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5D10984-617C-F07D-4CB5-D0DF8EF2BC7E}"/>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535957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E16BC5-50A0-1DF6-D22D-4E21F5B4C4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A126F8-F55F-D789-78B1-1DC742F388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FACDC5-693C-E4FF-5DD8-A1CE2F185F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5257C6-713D-4BED-97F3-AEF99C4802EC}" type="datetimeFigureOut">
              <a:rPr lang="en-US" smtClean="0"/>
              <a:t>5/9/25</a:t>
            </a:fld>
            <a:endParaRPr lang="en-US" dirty="0"/>
          </a:p>
        </p:txBody>
      </p:sp>
      <p:sp>
        <p:nvSpPr>
          <p:cNvPr id="5" name="Footer Placeholder 4">
            <a:extLst>
              <a:ext uri="{FF2B5EF4-FFF2-40B4-BE49-F238E27FC236}">
                <a16:creationId xmlns:a16="http://schemas.microsoft.com/office/drawing/2014/main" id="{C854B135-B4BA-C751-CB00-1216E869BA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02DDF562-FC91-A7B8-6EF4-94E181C64E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76FA00-1331-49E3-8144-250749D98050}" type="slidenum">
              <a:rPr lang="en-US" smtClean="0"/>
              <a:t>‹#›</a:t>
            </a:fld>
            <a:endParaRPr lang="en-US" dirty="0"/>
          </a:p>
        </p:txBody>
      </p:sp>
    </p:spTree>
    <p:extLst>
      <p:ext uri="{BB962C8B-B14F-4D97-AF65-F5344CB8AC3E}">
        <p14:creationId xmlns:p14="http://schemas.microsoft.com/office/powerpoint/2010/main" val="1885442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726803-0F9A-CD1E-9F5D-869473BAB29C}"/>
              </a:ext>
            </a:extLst>
          </p:cNvPr>
          <p:cNvSpPr>
            <a:spLocks noGrp="1"/>
          </p:cNvSpPr>
          <p:nvPr>
            <p:ph type="ctrTitle"/>
          </p:nvPr>
        </p:nvSpPr>
        <p:spPr>
          <a:xfrm>
            <a:off x="682086" y="1133513"/>
            <a:ext cx="6642654" cy="4135437"/>
          </a:xfrm>
        </p:spPr>
        <p:txBody>
          <a:bodyPr>
            <a:normAutofit/>
          </a:bodyPr>
          <a:lstStyle/>
          <a:p>
            <a:pPr algn="l"/>
            <a:r>
              <a:rPr lang="en-US" dirty="0"/>
              <a:t>Decision Making in Open Agent Systems</a:t>
            </a:r>
          </a:p>
        </p:txBody>
      </p:sp>
      <p:sp>
        <p:nvSpPr>
          <p:cNvPr id="10" name="Rectangle 9">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B49F812C-E393-35AB-9B79-94E901B8905B}"/>
              </a:ext>
            </a:extLst>
          </p:cNvPr>
          <p:cNvSpPr>
            <a:spLocks noGrp="1"/>
          </p:cNvSpPr>
          <p:nvPr>
            <p:ph type="subTitle" idx="1"/>
          </p:nvPr>
        </p:nvSpPr>
        <p:spPr>
          <a:xfrm>
            <a:off x="7928114" y="1232452"/>
            <a:ext cx="3200400" cy="3850919"/>
          </a:xfrm>
        </p:spPr>
        <p:txBody>
          <a:bodyPr anchor="b">
            <a:normAutofit/>
          </a:bodyPr>
          <a:lstStyle/>
          <a:p>
            <a:pPr algn="l"/>
            <a:r>
              <a:rPr lang="en-US" dirty="0">
                <a:solidFill>
                  <a:srgbClr val="FFFFFF"/>
                </a:solidFill>
              </a:rPr>
              <a:t>AAMAS 2025 Tutorial</a:t>
            </a:r>
          </a:p>
          <a:p>
            <a:pPr algn="l"/>
            <a:endParaRPr lang="en-US" dirty="0">
              <a:solidFill>
                <a:srgbClr val="FFFFFF"/>
              </a:solidFill>
            </a:endParaRPr>
          </a:p>
          <a:p>
            <a:pPr algn="l"/>
            <a:r>
              <a:rPr lang="en-US" dirty="0">
                <a:solidFill>
                  <a:srgbClr val="FFFFFF"/>
                </a:solidFill>
              </a:rPr>
              <a:t>Detroit, Michigan, USA</a:t>
            </a:r>
          </a:p>
          <a:p>
            <a:pPr algn="l"/>
            <a:r>
              <a:rPr lang="en-US" dirty="0">
                <a:solidFill>
                  <a:srgbClr val="FFFFFF"/>
                </a:solidFill>
              </a:rPr>
              <a:t>May 19, 2025</a:t>
            </a:r>
          </a:p>
        </p:txBody>
      </p:sp>
      <p:sp>
        <p:nvSpPr>
          <p:cNvPr id="12"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3143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DC1A9B-8664-9811-C276-1A09A6DDFBEE}"/>
              </a:ext>
            </a:extLst>
          </p:cNvPr>
          <p:cNvSpPr>
            <a:spLocks noGrp="1"/>
          </p:cNvSpPr>
          <p:nvPr>
            <p:ph type="title"/>
          </p:nvPr>
        </p:nvSpPr>
        <p:spPr>
          <a:xfrm>
            <a:off x="841248" y="548640"/>
            <a:ext cx="3600860" cy="5431536"/>
          </a:xfrm>
        </p:spPr>
        <p:txBody>
          <a:bodyPr>
            <a:normAutofit/>
          </a:bodyPr>
          <a:lstStyle/>
          <a:p>
            <a:r>
              <a:rPr lang="en-US" sz="5400" dirty="0"/>
              <a:t>Agent Openness</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C917E67-5A82-F0EA-CCAC-E2EB465A18DD}"/>
              </a:ext>
            </a:extLst>
          </p:cNvPr>
          <p:cNvSpPr>
            <a:spLocks noGrp="1"/>
          </p:cNvSpPr>
          <p:nvPr>
            <p:ph idx="1"/>
          </p:nvPr>
        </p:nvSpPr>
        <p:spPr>
          <a:xfrm>
            <a:off x="5126418" y="552091"/>
            <a:ext cx="6224335" cy="5431536"/>
          </a:xfrm>
        </p:spPr>
        <p:txBody>
          <a:bodyPr anchor="ctr">
            <a:normAutofit/>
          </a:bodyPr>
          <a:lstStyle/>
          <a:p>
            <a:pPr marL="0" indent="0">
              <a:buNone/>
            </a:pPr>
            <a:r>
              <a:rPr lang="en-US" sz="2200" dirty="0"/>
              <a:t>Agents can dynamically enter or leave the environment</a:t>
            </a:r>
          </a:p>
          <a:p>
            <a:r>
              <a:rPr lang="en-US" sz="2200" dirty="0"/>
              <a:t>Firefighters can leave the environment to take rest or refill suppressant, then rejoin when they are ready</a:t>
            </a:r>
          </a:p>
          <a:p>
            <a:r>
              <a:rPr lang="en-US" sz="2200" dirty="0"/>
              <a:t>Attackers in a cybersecurity setting can disappear to rejoin an attack at a different node</a:t>
            </a:r>
          </a:p>
          <a:p>
            <a:r>
              <a:rPr lang="en-US" sz="2200" dirty="0"/>
              <a:t>Drivers in a rideshare organization can leave to refuel or retire for the day</a:t>
            </a:r>
          </a:p>
        </p:txBody>
      </p:sp>
    </p:spTree>
    <p:extLst>
      <p:ext uri="{BB962C8B-B14F-4D97-AF65-F5344CB8AC3E}">
        <p14:creationId xmlns:p14="http://schemas.microsoft.com/office/powerpoint/2010/main" val="2985213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1DFDEF-265F-5EDC-A23E-7ADA1355B057}"/>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DB734C8-6A68-A687-8B16-E2040C319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3282A34-4DAF-2157-3187-EE8247CCB610}"/>
              </a:ext>
            </a:extLst>
          </p:cNvPr>
          <p:cNvSpPr>
            <a:spLocks noGrp="1"/>
          </p:cNvSpPr>
          <p:nvPr>
            <p:ph type="title"/>
          </p:nvPr>
        </p:nvSpPr>
        <p:spPr>
          <a:xfrm>
            <a:off x="841248" y="548640"/>
            <a:ext cx="3600860" cy="5431536"/>
          </a:xfrm>
        </p:spPr>
        <p:txBody>
          <a:bodyPr>
            <a:normAutofit/>
          </a:bodyPr>
          <a:lstStyle/>
          <a:p>
            <a:r>
              <a:rPr lang="en-US" sz="5400" dirty="0"/>
              <a:t>Challenges of Agent Openness</a:t>
            </a:r>
          </a:p>
        </p:txBody>
      </p:sp>
      <p:sp>
        <p:nvSpPr>
          <p:cNvPr id="19" name="sketch line">
            <a:extLst>
              <a:ext uri="{FF2B5EF4-FFF2-40B4-BE49-F238E27FC236}">
                <a16:creationId xmlns:a16="http://schemas.microsoft.com/office/drawing/2014/main" id="{445AA234-E07B-32A0-06E6-56E9AD5B7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B9790AF5-15C4-3891-E1B3-FADF384CA1B8}"/>
              </a:ext>
            </a:extLst>
          </p:cNvPr>
          <p:cNvSpPr>
            <a:spLocks noGrp="1"/>
          </p:cNvSpPr>
          <p:nvPr>
            <p:ph idx="1"/>
          </p:nvPr>
        </p:nvSpPr>
        <p:spPr>
          <a:xfrm>
            <a:off x="5126418" y="552091"/>
            <a:ext cx="6224335" cy="5431536"/>
          </a:xfrm>
        </p:spPr>
        <p:txBody>
          <a:bodyPr anchor="ctr">
            <a:normAutofit/>
          </a:bodyPr>
          <a:lstStyle/>
          <a:p>
            <a:r>
              <a:rPr lang="en-US" sz="2200" b="1" dirty="0"/>
              <a:t>Temporary</a:t>
            </a:r>
            <a:r>
              <a:rPr lang="en-US" sz="2200" dirty="0"/>
              <a:t> agent openness: agents must first predict who is still around before deciding a best response</a:t>
            </a:r>
          </a:p>
          <a:p>
            <a:pPr lvl="1"/>
            <a:r>
              <a:rPr lang="en-US" sz="1800" dirty="0"/>
              <a:t>E.g., which firefighting robots have suppressant and can help me fight neighboring fires?</a:t>
            </a:r>
            <a:br>
              <a:rPr lang="en-US" sz="1800" dirty="0"/>
            </a:br>
            <a:endParaRPr lang="en-US" sz="1800" dirty="0"/>
          </a:p>
          <a:p>
            <a:r>
              <a:rPr lang="en-US" sz="2200" b="1" dirty="0"/>
              <a:t>Permanent</a:t>
            </a:r>
            <a:r>
              <a:rPr lang="en-US" sz="2200" dirty="0"/>
              <a:t> agent openness: agents must react to new peers joining and existing peers leaving forever</a:t>
            </a:r>
          </a:p>
          <a:p>
            <a:pPr lvl="1"/>
            <a:r>
              <a:rPr lang="en-US" sz="1800" dirty="0"/>
              <a:t>E.g., what trusted peers will be leaving before my task is completed? </a:t>
            </a:r>
          </a:p>
          <a:p>
            <a:pPr lvl="1"/>
            <a:r>
              <a:rPr lang="en-US" sz="1800" dirty="0"/>
              <a:t>What new competition might I face in the future? </a:t>
            </a:r>
          </a:p>
        </p:txBody>
      </p:sp>
    </p:spTree>
    <p:extLst>
      <p:ext uri="{BB962C8B-B14F-4D97-AF65-F5344CB8AC3E}">
        <p14:creationId xmlns:p14="http://schemas.microsoft.com/office/powerpoint/2010/main" val="3495120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62D874-D73C-270C-50A9-6A96FFDAF22E}"/>
              </a:ext>
            </a:extLst>
          </p:cNvPr>
          <p:cNvSpPr>
            <a:spLocks noGrp="1"/>
          </p:cNvSpPr>
          <p:nvPr>
            <p:ph type="title"/>
          </p:nvPr>
        </p:nvSpPr>
        <p:spPr>
          <a:xfrm>
            <a:off x="630936" y="502920"/>
            <a:ext cx="3419856" cy="1463040"/>
          </a:xfrm>
        </p:spPr>
        <p:txBody>
          <a:bodyPr anchor="ctr">
            <a:normAutofit fontScale="90000"/>
          </a:bodyPr>
          <a:lstStyle/>
          <a:p>
            <a:r>
              <a:rPr lang="en-US" sz="3700" dirty="0"/>
              <a:t>Manifestations of Agent Openness</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0F7864-3D5A-1A30-7CBB-ED9B04816245}"/>
              </a:ext>
            </a:extLst>
          </p:cNvPr>
          <p:cNvSpPr>
            <a:spLocks noGrp="1"/>
          </p:cNvSpPr>
          <p:nvPr>
            <p:ph idx="1"/>
          </p:nvPr>
        </p:nvSpPr>
        <p:spPr>
          <a:xfrm>
            <a:off x="4654295" y="502920"/>
            <a:ext cx="7482840" cy="1463040"/>
          </a:xfrm>
        </p:spPr>
        <p:txBody>
          <a:bodyPr anchor="ctr">
            <a:noAutofit/>
          </a:bodyPr>
          <a:lstStyle/>
          <a:p>
            <a:r>
              <a:rPr lang="en-US" sz="1800" b="1" dirty="0"/>
              <a:t>Agent Migration</a:t>
            </a:r>
            <a:r>
              <a:rPr lang="en-US" sz="1800" dirty="0"/>
              <a:t> - Whether agents can enter and leave the environment, and whether new agents can enter while old agents leave</a:t>
            </a:r>
          </a:p>
          <a:p>
            <a:r>
              <a:rPr lang="en-US" sz="1800" b="1" dirty="0"/>
              <a:t>Residency</a:t>
            </a:r>
            <a:r>
              <a:rPr lang="en-US" sz="1800" dirty="0"/>
              <a:t> - The length of an agent’s stay in the environment and the frequency of leaving / re-entering</a:t>
            </a:r>
          </a:p>
          <a:p>
            <a:r>
              <a:rPr lang="en-US" sz="1800" b="1" dirty="0"/>
              <a:t>Magnitude</a:t>
            </a:r>
            <a:r>
              <a:rPr lang="en-US" sz="1800" dirty="0"/>
              <a:t> - The number of agents that can enter and leave the environment at any given time</a:t>
            </a:r>
          </a:p>
        </p:txBody>
      </p:sp>
      <p:pic>
        <p:nvPicPr>
          <p:cNvPr id="5" name="Picture 4" descr="A screenshot of a computer&#10;&#10;Description automatically generated">
            <a:extLst>
              <a:ext uri="{FF2B5EF4-FFF2-40B4-BE49-F238E27FC236}">
                <a16:creationId xmlns:a16="http://schemas.microsoft.com/office/drawing/2014/main" id="{A0214EC9-3B4F-9327-8045-ECC2AA62350A}"/>
              </a:ext>
            </a:extLst>
          </p:cNvPr>
          <p:cNvPicPr>
            <a:picLocks noChangeAspect="1"/>
          </p:cNvPicPr>
          <p:nvPr/>
        </p:nvPicPr>
        <p:blipFill>
          <a:blip r:embed="rId3"/>
          <a:stretch>
            <a:fillRect/>
          </a:stretch>
        </p:blipFill>
        <p:spPr>
          <a:xfrm>
            <a:off x="630936" y="2305384"/>
            <a:ext cx="10917936" cy="3930455"/>
          </a:xfrm>
          <a:prstGeom prst="rect">
            <a:avLst/>
          </a:prstGeom>
        </p:spPr>
      </p:pic>
    </p:spTree>
    <p:extLst>
      <p:ext uri="{BB962C8B-B14F-4D97-AF65-F5344CB8AC3E}">
        <p14:creationId xmlns:p14="http://schemas.microsoft.com/office/powerpoint/2010/main" val="3271800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41C5E8-1C46-DD13-5F2E-B17934870168}"/>
              </a:ext>
            </a:extLst>
          </p:cNvPr>
          <p:cNvSpPr>
            <a:spLocks noGrp="1"/>
          </p:cNvSpPr>
          <p:nvPr>
            <p:ph type="title"/>
          </p:nvPr>
        </p:nvSpPr>
        <p:spPr>
          <a:xfrm>
            <a:off x="841248" y="548640"/>
            <a:ext cx="3600860" cy="5431536"/>
          </a:xfrm>
        </p:spPr>
        <p:txBody>
          <a:bodyPr>
            <a:normAutofit/>
          </a:bodyPr>
          <a:lstStyle/>
          <a:p>
            <a:r>
              <a:rPr lang="en-US" sz="5400" dirty="0"/>
              <a:t>Task Openness</a:t>
            </a:r>
          </a:p>
        </p:txBody>
      </p:sp>
      <p:sp>
        <p:nvSpPr>
          <p:cNvPr id="5"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9824604-E294-91C1-FED1-06A7147F16B2}"/>
              </a:ext>
            </a:extLst>
          </p:cNvPr>
          <p:cNvSpPr>
            <a:spLocks noGrp="1"/>
          </p:cNvSpPr>
          <p:nvPr>
            <p:ph idx="1"/>
          </p:nvPr>
        </p:nvSpPr>
        <p:spPr>
          <a:xfrm>
            <a:off x="5126418" y="552091"/>
            <a:ext cx="6224335" cy="5431536"/>
          </a:xfrm>
        </p:spPr>
        <p:txBody>
          <a:bodyPr anchor="ctr">
            <a:normAutofit/>
          </a:bodyPr>
          <a:lstStyle/>
          <a:p>
            <a:pPr marL="0" indent="0">
              <a:buNone/>
            </a:pPr>
            <a:r>
              <a:rPr lang="en-US" sz="2200" dirty="0"/>
              <a:t>Tasks can appear or disappear, requiring flexible strategies</a:t>
            </a:r>
          </a:p>
          <a:p>
            <a:r>
              <a:rPr lang="en-US" sz="2200" dirty="0"/>
              <a:t>New fires can appear, old ones can be completely put out </a:t>
            </a:r>
          </a:p>
          <a:p>
            <a:r>
              <a:rPr lang="en-US" sz="2200" dirty="0"/>
              <a:t>New passengers can appear, while others can be picked up by other drivers </a:t>
            </a:r>
          </a:p>
          <a:p>
            <a:r>
              <a:rPr lang="en-US" sz="2200" dirty="0"/>
              <a:t>The goals of different teams in an organization may change over time</a:t>
            </a:r>
            <a:br>
              <a:rPr lang="en-US" sz="2200" dirty="0"/>
            </a:br>
            <a:endParaRPr lang="en-US" sz="2200" dirty="0"/>
          </a:p>
          <a:p>
            <a:pPr marL="0" indent="0">
              <a:buNone/>
            </a:pPr>
            <a:r>
              <a:rPr lang="en-US" sz="2200" dirty="0"/>
              <a:t>Source can be </a:t>
            </a:r>
            <a:r>
              <a:rPr lang="en-US" sz="2200" b="1" dirty="0" err="1"/>
              <a:t>endogeneous</a:t>
            </a:r>
            <a:r>
              <a:rPr lang="en-US" sz="2200" dirty="0"/>
              <a:t> (predictable) or </a:t>
            </a:r>
            <a:r>
              <a:rPr lang="en-US" sz="2200" b="1" dirty="0"/>
              <a:t>exogeneous</a:t>
            </a:r>
            <a:r>
              <a:rPr lang="en-US" sz="2200" dirty="0"/>
              <a:t> (unpredictable)</a:t>
            </a:r>
          </a:p>
        </p:txBody>
      </p:sp>
    </p:spTree>
    <p:extLst>
      <p:ext uri="{BB962C8B-B14F-4D97-AF65-F5344CB8AC3E}">
        <p14:creationId xmlns:p14="http://schemas.microsoft.com/office/powerpoint/2010/main" val="2371646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F6620F-9FDC-1323-BC0B-A4E03B15E25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6C4FB84-C72E-F80F-9591-28AFA1BB2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346E5B5-AA68-60D9-6DD5-37FD89D47041}"/>
              </a:ext>
            </a:extLst>
          </p:cNvPr>
          <p:cNvSpPr>
            <a:spLocks noGrp="1"/>
          </p:cNvSpPr>
          <p:nvPr>
            <p:ph type="title"/>
          </p:nvPr>
        </p:nvSpPr>
        <p:spPr>
          <a:xfrm>
            <a:off x="841248" y="548640"/>
            <a:ext cx="3600860" cy="5431536"/>
          </a:xfrm>
        </p:spPr>
        <p:txBody>
          <a:bodyPr>
            <a:normAutofit/>
          </a:bodyPr>
          <a:lstStyle/>
          <a:p>
            <a:r>
              <a:rPr lang="en-US" sz="5400" dirty="0"/>
              <a:t>Challenges of Task Openness</a:t>
            </a:r>
          </a:p>
        </p:txBody>
      </p:sp>
      <p:sp>
        <p:nvSpPr>
          <p:cNvPr id="5" name="sketch line">
            <a:extLst>
              <a:ext uri="{FF2B5EF4-FFF2-40B4-BE49-F238E27FC236}">
                <a16:creationId xmlns:a16="http://schemas.microsoft.com/office/drawing/2014/main" id="{D394F5E4-C178-E256-5095-D20C49A7C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48086A4-D0F5-BCA2-77D3-97F64DEE7035}"/>
              </a:ext>
            </a:extLst>
          </p:cNvPr>
          <p:cNvSpPr>
            <a:spLocks noGrp="1"/>
          </p:cNvSpPr>
          <p:nvPr>
            <p:ph idx="1"/>
          </p:nvPr>
        </p:nvSpPr>
        <p:spPr>
          <a:xfrm>
            <a:off x="5126418" y="600219"/>
            <a:ext cx="6224335" cy="5431536"/>
          </a:xfrm>
        </p:spPr>
        <p:txBody>
          <a:bodyPr anchor="ctr">
            <a:normAutofit/>
          </a:bodyPr>
          <a:lstStyle/>
          <a:p>
            <a:r>
              <a:rPr lang="en-US" sz="2200" dirty="0"/>
              <a:t>Existing tasks can </a:t>
            </a:r>
            <a:r>
              <a:rPr lang="en-US" sz="2200" b="1" dirty="0"/>
              <a:t>disappear</a:t>
            </a:r>
            <a:r>
              <a:rPr lang="en-US" sz="2200" dirty="0"/>
              <a:t> before completed</a:t>
            </a:r>
          </a:p>
          <a:p>
            <a:pPr lvl="1"/>
            <a:r>
              <a:rPr lang="en-US" sz="2000" dirty="0"/>
              <a:t>Will I have time to get to this task before it is gone?</a:t>
            </a:r>
          </a:p>
          <a:p>
            <a:pPr lvl="1"/>
            <a:r>
              <a:rPr lang="en-US" sz="2000" dirty="0"/>
              <a:t>Am I wasting resources and time on something I cannot complete</a:t>
            </a:r>
            <a:br>
              <a:rPr lang="en-US" sz="1800" dirty="0"/>
            </a:br>
            <a:endParaRPr lang="en-US" sz="1800" dirty="0"/>
          </a:p>
          <a:p>
            <a:r>
              <a:rPr lang="en-US" sz="2200" dirty="0"/>
              <a:t>New tasks can </a:t>
            </a:r>
            <a:r>
              <a:rPr lang="en-US" sz="2200" b="1" dirty="0"/>
              <a:t>appear</a:t>
            </a:r>
            <a:r>
              <a:rPr lang="en-US" sz="2200" dirty="0"/>
              <a:t> during execution</a:t>
            </a:r>
          </a:p>
          <a:p>
            <a:pPr lvl="1"/>
            <a:r>
              <a:rPr lang="en-US" sz="2000" dirty="0"/>
              <a:t>How can I know that my current task is worth the resource expenditure when something new can appear at any moment?</a:t>
            </a:r>
            <a:br>
              <a:rPr lang="en-US" sz="1800" dirty="0"/>
            </a:br>
            <a:endParaRPr lang="en-US" sz="1800" dirty="0"/>
          </a:p>
          <a:p>
            <a:r>
              <a:rPr lang="en-US" sz="2200" dirty="0"/>
              <a:t>How to achieve </a:t>
            </a:r>
            <a:r>
              <a:rPr lang="en-US" sz="2200" b="1" dirty="0"/>
              <a:t>non-myopic reasoning</a:t>
            </a:r>
            <a:r>
              <a:rPr lang="en-US" sz="2200" dirty="0"/>
              <a:t> when tasks are unpredictable?</a:t>
            </a:r>
          </a:p>
        </p:txBody>
      </p:sp>
    </p:spTree>
    <p:extLst>
      <p:ext uri="{BB962C8B-B14F-4D97-AF65-F5344CB8AC3E}">
        <p14:creationId xmlns:p14="http://schemas.microsoft.com/office/powerpoint/2010/main" val="3231780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F4DA82-C08F-E402-1FF3-3EC2BCC820D8}"/>
              </a:ext>
            </a:extLst>
          </p:cNvPr>
          <p:cNvSpPr>
            <a:spLocks noGrp="1"/>
          </p:cNvSpPr>
          <p:nvPr>
            <p:ph type="title"/>
          </p:nvPr>
        </p:nvSpPr>
        <p:spPr>
          <a:xfrm>
            <a:off x="630936" y="502920"/>
            <a:ext cx="3419856" cy="1463040"/>
          </a:xfrm>
        </p:spPr>
        <p:txBody>
          <a:bodyPr anchor="ctr">
            <a:normAutofit fontScale="90000"/>
          </a:bodyPr>
          <a:lstStyle/>
          <a:p>
            <a:r>
              <a:rPr lang="en-US" sz="3700" dirty="0"/>
              <a:t>Manifestations of Task Openness</a:t>
            </a:r>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461379D-D667-F945-A01C-729ED80E83A9}"/>
              </a:ext>
            </a:extLst>
          </p:cNvPr>
          <p:cNvSpPr>
            <a:spLocks noGrp="1"/>
          </p:cNvSpPr>
          <p:nvPr>
            <p:ph idx="1"/>
          </p:nvPr>
        </p:nvSpPr>
        <p:spPr>
          <a:xfrm>
            <a:off x="4654294" y="502920"/>
            <a:ext cx="7537705" cy="1463040"/>
          </a:xfrm>
        </p:spPr>
        <p:txBody>
          <a:bodyPr anchor="ctr">
            <a:noAutofit/>
          </a:bodyPr>
          <a:lstStyle/>
          <a:p>
            <a:pPr>
              <a:spcBef>
                <a:spcPts val="0"/>
              </a:spcBef>
            </a:pPr>
            <a:r>
              <a:rPr lang="en-US" sz="1600" b="1" dirty="0"/>
              <a:t>Migration</a:t>
            </a:r>
            <a:r>
              <a:rPr lang="en-US" sz="1600" dirty="0"/>
              <a:t> – Whether tasks can change, enter, and/or eave</a:t>
            </a:r>
          </a:p>
          <a:p>
            <a:pPr>
              <a:spcBef>
                <a:spcPts val="0"/>
              </a:spcBef>
            </a:pPr>
            <a:r>
              <a:rPr lang="en-US" sz="1600" b="1" dirty="0"/>
              <a:t>Residency</a:t>
            </a:r>
            <a:r>
              <a:rPr lang="en-US" sz="1600" dirty="0"/>
              <a:t> – The length of a task remaining in the environment</a:t>
            </a:r>
          </a:p>
          <a:p>
            <a:pPr>
              <a:spcBef>
                <a:spcPts val="0"/>
              </a:spcBef>
            </a:pPr>
            <a:r>
              <a:rPr lang="en-US" sz="1600" b="1" dirty="0"/>
              <a:t>Magnitude</a:t>
            </a:r>
            <a:r>
              <a:rPr lang="en-US" sz="1600" dirty="0"/>
              <a:t> – The # of tasks that can change in the environment at any given time</a:t>
            </a:r>
          </a:p>
          <a:p>
            <a:pPr>
              <a:spcBef>
                <a:spcPts val="0"/>
              </a:spcBef>
            </a:pPr>
            <a:r>
              <a:rPr lang="en-US" sz="1600" b="1" dirty="0"/>
              <a:t>Changes</a:t>
            </a:r>
            <a:r>
              <a:rPr lang="en-US" sz="1600" dirty="0"/>
              <a:t> – Whether the properties of the task itself changes (requirements, reward / transition functions)</a:t>
            </a:r>
          </a:p>
          <a:p>
            <a:pPr>
              <a:spcBef>
                <a:spcPts val="0"/>
              </a:spcBef>
            </a:pPr>
            <a:r>
              <a:rPr lang="en-US" sz="1600" b="1" dirty="0"/>
              <a:t>Requirements</a:t>
            </a:r>
            <a:r>
              <a:rPr lang="en-US" sz="1600" dirty="0"/>
              <a:t> – whether the requirements of a task require a specific skill or type of agent</a:t>
            </a:r>
          </a:p>
        </p:txBody>
      </p:sp>
      <p:pic>
        <p:nvPicPr>
          <p:cNvPr id="5" name="Picture 4">
            <a:extLst>
              <a:ext uri="{FF2B5EF4-FFF2-40B4-BE49-F238E27FC236}">
                <a16:creationId xmlns:a16="http://schemas.microsoft.com/office/drawing/2014/main" id="{0BAA93B8-6F25-90B8-9B92-A1EB4C6D7F8F}"/>
              </a:ext>
            </a:extLst>
          </p:cNvPr>
          <p:cNvPicPr>
            <a:picLocks noChangeAspect="1"/>
          </p:cNvPicPr>
          <p:nvPr/>
        </p:nvPicPr>
        <p:blipFill>
          <a:blip r:embed="rId3"/>
          <a:stretch>
            <a:fillRect/>
          </a:stretch>
        </p:blipFill>
        <p:spPr>
          <a:xfrm>
            <a:off x="2399450" y="2014088"/>
            <a:ext cx="7393100" cy="4750067"/>
          </a:xfrm>
          <a:prstGeom prst="rect">
            <a:avLst/>
          </a:prstGeom>
        </p:spPr>
      </p:pic>
    </p:spTree>
    <p:extLst>
      <p:ext uri="{BB962C8B-B14F-4D97-AF65-F5344CB8AC3E}">
        <p14:creationId xmlns:p14="http://schemas.microsoft.com/office/powerpoint/2010/main" val="456647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E2DE31-7C77-755F-27AF-451B97C63E81}"/>
              </a:ext>
            </a:extLst>
          </p:cNvPr>
          <p:cNvSpPr>
            <a:spLocks noGrp="1"/>
          </p:cNvSpPr>
          <p:nvPr>
            <p:ph type="title"/>
          </p:nvPr>
        </p:nvSpPr>
        <p:spPr>
          <a:xfrm>
            <a:off x="841248" y="548640"/>
            <a:ext cx="3600860" cy="5431536"/>
          </a:xfrm>
        </p:spPr>
        <p:txBody>
          <a:bodyPr>
            <a:normAutofit/>
          </a:bodyPr>
          <a:lstStyle/>
          <a:p>
            <a:r>
              <a:rPr lang="en-US" sz="5400" dirty="0"/>
              <a:t>Type Openness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66978F6-166F-1BC6-9EFD-18115AE03C40}"/>
              </a:ext>
            </a:extLst>
          </p:cNvPr>
          <p:cNvSpPr>
            <a:spLocks noGrp="1"/>
          </p:cNvSpPr>
          <p:nvPr>
            <p:ph idx="1"/>
          </p:nvPr>
        </p:nvSpPr>
        <p:spPr>
          <a:xfrm>
            <a:off x="5126418" y="552091"/>
            <a:ext cx="6224335" cy="5431536"/>
          </a:xfrm>
        </p:spPr>
        <p:txBody>
          <a:bodyPr anchor="ctr">
            <a:normAutofit/>
          </a:bodyPr>
          <a:lstStyle/>
          <a:p>
            <a:pPr marL="0" indent="0">
              <a:buNone/>
            </a:pPr>
            <a:r>
              <a:rPr lang="en-US" sz="2200" dirty="0"/>
              <a:t>Agent capabilities and roles can </a:t>
            </a:r>
            <a:r>
              <a:rPr lang="en-US" sz="2200" b="1" dirty="0"/>
              <a:t>evolve</a:t>
            </a:r>
            <a:r>
              <a:rPr lang="en-US" sz="2200" dirty="0"/>
              <a:t> or change over time</a:t>
            </a:r>
          </a:p>
          <a:p>
            <a:r>
              <a:rPr lang="en-US" sz="2200" dirty="0"/>
              <a:t>Employees in an organization can be promoted to new roles with additional skills</a:t>
            </a:r>
          </a:p>
          <a:p>
            <a:r>
              <a:rPr lang="en-US" sz="2200" dirty="0"/>
              <a:t>Robots become degraded during execution due to environmental effects</a:t>
            </a:r>
          </a:p>
        </p:txBody>
      </p:sp>
    </p:spTree>
    <p:extLst>
      <p:ext uri="{BB962C8B-B14F-4D97-AF65-F5344CB8AC3E}">
        <p14:creationId xmlns:p14="http://schemas.microsoft.com/office/powerpoint/2010/main" val="198007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7132B5-6B17-241D-867A-F2E3EB195BE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661732-5905-666B-EF71-E31C6B781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9981988-3978-4AA8-B7DB-235D918BA13F}"/>
              </a:ext>
            </a:extLst>
          </p:cNvPr>
          <p:cNvSpPr>
            <a:spLocks noGrp="1"/>
          </p:cNvSpPr>
          <p:nvPr>
            <p:ph type="title"/>
          </p:nvPr>
        </p:nvSpPr>
        <p:spPr>
          <a:xfrm>
            <a:off x="841248" y="548640"/>
            <a:ext cx="3600860" cy="5431536"/>
          </a:xfrm>
        </p:spPr>
        <p:txBody>
          <a:bodyPr>
            <a:normAutofit/>
          </a:bodyPr>
          <a:lstStyle/>
          <a:p>
            <a:r>
              <a:rPr lang="en-US" sz="5400" dirty="0"/>
              <a:t>Challenges of Type Openness</a:t>
            </a:r>
          </a:p>
        </p:txBody>
      </p:sp>
      <p:sp>
        <p:nvSpPr>
          <p:cNvPr id="10" name="sketch line">
            <a:extLst>
              <a:ext uri="{FF2B5EF4-FFF2-40B4-BE49-F238E27FC236}">
                <a16:creationId xmlns:a16="http://schemas.microsoft.com/office/drawing/2014/main" id="{DFB7CAA2-35C5-AC84-BC92-6BD64F47D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30C8DB8-C8B1-A99F-BB38-9869F837D72F}"/>
              </a:ext>
            </a:extLst>
          </p:cNvPr>
          <p:cNvSpPr>
            <a:spLocks noGrp="1"/>
          </p:cNvSpPr>
          <p:nvPr>
            <p:ph idx="1"/>
          </p:nvPr>
        </p:nvSpPr>
        <p:spPr>
          <a:xfrm>
            <a:off x="5126418" y="552091"/>
            <a:ext cx="6224335" cy="5431536"/>
          </a:xfrm>
        </p:spPr>
        <p:txBody>
          <a:bodyPr anchor="ctr">
            <a:normAutofit/>
          </a:bodyPr>
          <a:lstStyle/>
          <a:p>
            <a:r>
              <a:rPr lang="en-US" sz="2200" dirty="0"/>
              <a:t>Affects what tasks an agent might want to take on or which peers they want to interact with</a:t>
            </a:r>
          </a:p>
          <a:p>
            <a:pPr lvl="1"/>
            <a:r>
              <a:rPr lang="en-US" sz="2000" dirty="0"/>
              <a:t>Causes </a:t>
            </a:r>
            <a:r>
              <a:rPr lang="en-US" sz="2000" b="1" u="sng" dirty="0"/>
              <a:t>localized</a:t>
            </a:r>
            <a:r>
              <a:rPr lang="en-US" sz="2000" u="sng" dirty="0"/>
              <a:t> agent and task openness </a:t>
            </a:r>
            <a:r>
              <a:rPr lang="en-US" sz="2000" dirty="0"/>
              <a:t>within the type-changed agent’s neighborhood</a:t>
            </a:r>
            <a:br>
              <a:rPr lang="en-US" sz="1800" dirty="0"/>
            </a:br>
            <a:endParaRPr lang="en-US" sz="1800" dirty="0"/>
          </a:p>
          <a:p>
            <a:r>
              <a:rPr lang="en-US" sz="2200" dirty="0"/>
              <a:t>Can require replanning or updating learning of the agent’s own plans and the plans of its neighbors</a:t>
            </a:r>
          </a:p>
          <a:p>
            <a:pPr lvl="1"/>
            <a:r>
              <a:rPr lang="en-US" sz="2000" dirty="0"/>
              <a:t>How to achieve without pausing execution?</a:t>
            </a:r>
            <a:br>
              <a:rPr lang="en-US" sz="1800" dirty="0"/>
            </a:br>
            <a:endParaRPr lang="en-US" sz="2200" dirty="0"/>
          </a:p>
          <a:p>
            <a:r>
              <a:rPr lang="en-US" sz="2200" dirty="0"/>
              <a:t>How do we model agents with evolving types?</a:t>
            </a:r>
          </a:p>
        </p:txBody>
      </p:sp>
    </p:spTree>
    <p:extLst>
      <p:ext uri="{BB962C8B-B14F-4D97-AF65-F5344CB8AC3E}">
        <p14:creationId xmlns:p14="http://schemas.microsoft.com/office/powerpoint/2010/main" val="1987361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0D1CD3-5C6B-199B-1201-7A393E280CF4}"/>
              </a:ext>
            </a:extLst>
          </p:cNvPr>
          <p:cNvSpPr>
            <a:spLocks noGrp="1"/>
          </p:cNvSpPr>
          <p:nvPr>
            <p:ph type="title"/>
          </p:nvPr>
        </p:nvSpPr>
        <p:spPr>
          <a:xfrm>
            <a:off x="630936" y="502920"/>
            <a:ext cx="3419856" cy="1463040"/>
          </a:xfrm>
        </p:spPr>
        <p:txBody>
          <a:bodyPr anchor="ctr">
            <a:normAutofit fontScale="90000"/>
          </a:bodyPr>
          <a:lstStyle/>
          <a:p>
            <a:r>
              <a:rPr lang="en-US" sz="3700" dirty="0"/>
              <a:t>Manifestations of Type Openness</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1E0B31E-B673-42FC-7A58-3191C9EE543C}"/>
              </a:ext>
            </a:extLst>
          </p:cNvPr>
          <p:cNvSpPr>
            <a:spLocks noGrp="1"/>
          </p:cNvSpPr>
          <p:nvPr>
            <p:ph idx="1"/>
          </p:nvPr>
        </p:nvSpPr>
        <p:spPr>
          <a:xfrm>
            <a:off x="4654295" y="502920"/>
            <a:ext cx="6894576" cy="1463040"/>
          </a:xfrm>
        </p:spPr>
        <p:txBody>
          <a:bodyPr anchor="ctr">
            <a:normAutofit lnSpcReduction="10000"/>
          </a:bodyPr>
          <a:lstStyle/>
          <a:p>
            <a:r>
              <a:rPr lang="en-US" sz="1800" b="1" dirty="0"/>
              <a:t>Changes</a:t>
            </a:r>
            <a:r>
              <a:rPr lang="en-US" sz="1800" dirty="0"/>
              <a:t> – changes in the set of skills, whether swapped with another agent, or chosen from a set of types</a:t>
            </a:r>
          </a:p>
          <a:p>
            <a:r>
              <a:rPr lang="en-US" sz="1800" b="1" dirty="0"/>
              <a:t>Stability</a:t>
            </a:r>
            <a:r>
              <a:rPr lang="en-US" sz="1800" dirty="0"/>
              <a:t> – The frequency of changes to an agent’s type</a:t>
            </a:r>
          </a:p>
          <a:p>
            <a:r>
              <a:rPr lang="en-US" sz="1800" b="1" dirty="0"/>
              <a:t>Magnitude</a:t>
            </a:r>
            <a:r>
              <a:rPr lang="en-US" sz="1800" dirty="0"/>
              <a:t> – The magnitude of changes to all agent types in the environment</a:t>
            </a:r>
          </a:p>
        </p:txBody>
      </p:sp>
      <p:pic>
        <p:nvPicPr>
          <p:cNvPr id="5" name="Picture 4">
            <a:extLst>
              <a:ext uri="{FF2B5EF4-FFF2-40B4-BE49-F238E27FC236}">
                <a16:creationId xmlns:a16="http://schemas.microsoft.com/office/drawing/2014/main" id="{4578778C-930D-0343-1D73-FB45689C10AC}"/>
              </a:ext>
            </a:extLst>
          </p:cNvPr>
          <p:cNvPicPr>
            <a:picLocks noChangeAspect="1"/>
          </p:cNvPicPr>
          <p:nvPr/>
        </p:nvPicPr>
        <p:blipFill>
          <a:blip r:embed="rId2"/>
          <a:stretch>
            <a:fillRect/>
          </a:stretch>
        </p:blipFill>
        <p:spPr>
          <a:xfrm>
            <a:off x="630936" y="2319031"/>
            <a:ext cx="10917936" cy="3903161"/>
          </a:xfrm>
          <a:prstGeom prst="rect">
            <a:avLst/>
          </a:prstGeom>
        </p:spPr>
      </p:pic>
    </p:spTree>
    <p:extLst>
      <p:ext uri="{BB962C8B-B14F-4D97-AF65-F5344CB8AC3E}">
        <p14:creationId xmlns:p14="http://schemas.microsoft.com/office/powerpoint/2010/main" val="2882775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7C48F4-920A-5D60-4350-0918315EBFDC}"/>
              </a:ext>
            </a:extLst>
          </p:cNvPr>
          <p:cNvSpPr>
            <a:spLocks noGrp="1"/>
          </p:cNvSpPr>
          <p:nvPr>
            <p:ph type="title"/>
          </p:nvPr>
        </p:nvSpPr>
        <p:spPr>
          <a:xfrm>
            <a:off x="630936" y="502920"/>
            <a:ext cx="3419856" cy="1463040"/>
          </a:xfrm>
        </p:spPr>
        <p:txBody>
          <a:bodyPr anchor="ctr">
            <a:normAutofit/>
          </a:bodyPr>
          <a:lstStyle/>
          <a:p>
            <a:r>
              <a:rPr lang="en-US" sz="4800" dirty="0"/>
              <a:t>Implications of Openness</a:t>
            </a:r>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1F0D54D-1961-666B-8D50-19485A88D1DD}"/>
              </a:ext>
            </a:extLst>
          </p:cNvPr>
          <p:cNvSpPr>
            <a:spLocks noGrp="1"/>
          </p:cNvSpPr>
          <p:nvPr>
            <p:ph idx="1"/>
          </p:nvPr>
        </p:nvSpPr>
        <p:spPr>
          <a:xfrm>
            <a:off x="4654295" y="360951"/>
            <a:ext cx="6894576" cy="1713297"/>
          </a:xfrm>
        </p:spPr>
        <p:txBody>
          <a:bodyPr anchor="ctr">
            <a:noAutofit/>
          </a:bodyPr>
          <a:lstStyle/>
          <a:p>
            <a:r>
              <a:rPr lang="en-US" sz="2000" dirty="0"/>
              <a:t>Agents now must model</a:t>
            </a:r>
          </a:p>
          <a:p>
            <a:pPr lvl="1"/>
            <a:r>
              <a:rPr lang="en-US" sz="2000" dirty="0"/>
              <a:t>The degree or level of openness</a:t>
            </a:r>
          </a:p>
          <a:p>
            <a:pPr lvl="1"/>
            <a:r>
              <a:rPr lang="en-US" sz="2000" dirty="0"/>
              <a:t>Changing sets of agents and / or tasks</a:t>
            </a:r>
          </a:p>
          <a:p>
            <a:pPr lvl="1"/>
            <a:r>
              <a:rPr lang="en-US" sz="2000" dirty="0"/>
              <a:t>Representations of the boundaries of uncertain knowledge</a:t>
            </a:r>
          </a:p>
        </p:txBody>
      </p:sp>
      <p:pic>
        <p:nvPicPr>
          <p:cNvPr id="4" name="Picture 3">
            <a:extLst>
              <a:ext uri="{FF2B5EF4-FFF2-40B4-BE49-F238E27FC236}">
                <a16:creationId xmlns:a16="http://schemas.microsoft.com/office/drawing/2014/main" id="{E19CDE38-DBD1-6F0F-EE9D-9DE8188C2FC5}"/>
              </a:ext>
            </a:extLst>
          </p:cNvPr>
          <p:cNvPicPr>
            <a:picLocks noChangeAspect="1"/>
          </p:cNvPicPr>
          <p:nvPr/>
        </p:nvPicPr>
        <p:blipFill>
          <a:blip r:embed="rId2"/>
          <a:srcRect l="3813" t="24053" r="55202" b="15685"/>
          <a:stretch/>
        </p:blipFill>
        <p:spPr>
          <a:xfrm>
            <a:off x="1219867" y="3218973"/>
            <a:ext cx="3818191" cy="2386013"/>
          </a:xfrm>
          <a:prstGeom prst="rect">
            <a:avLst/>
          </a:prstGeom>
        </p:spPr>
      </p:pic>
      <p:pic>
        <p:nvPicPr>
          <p:cNvPr id="5" name="Picture 4">
            <a:extLst>
              <a:ext uri="{FF2B5EF4-FFF2-40B4-BE49-F238E27FC236}">
                <a16:creationId xmlns:a16="http://schemas.microsoft.com/office/drawing/2014/main" id="{19A9D387-DE2F-EB0F-08C6-736CF4AD1D0D}"/>
              </a:ext>
            </a:extLst>
          </p:cNvPr>
          <p:cNvPicPr>
            <a:picLocks noChangeAspect="1"/>
          </p:cNvPicPr>
          <p:nvPr/>
        </p:nvPicPr>
        <p:blipFill>
          <a:blip r:embed="rId2"/>
          <a:srcRect l="44771" t="4893" r="1551" b="3089"/>
          <a:stretch/>
        </p:blipFill>
        <p:spPr>
          <a:xfrm>
            <a:off x="6257925" y="2596039"/>
            <a:ext cx="5000626" cy="3643312"/>
          </a:xfrm>
          <a:prstGeom prst="rect">
            <a:avLst/>
          </a:prstGeom>
        </p:spPr>
      </p:pic>
    </p:spTree>
    <p:extLst>
      <p:ext uri="{BB962C8B-B14F-4D97-AF65-F5344CB8AC3E}">
        <p14:creationId xmlns:p14="http://schemas.microsoft.com/office/powerpoint/2010/main" val="2860374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93835D-5449-FADE-3F9A-7219E01DD03F}"/>
              </a:ext>
            </a:extLst>
          </p:cNvPr>
          <p:cNvSpPr>
            <a:spLocks noGrp="1"/>
          </p:cNvSpPr>
          <p:nvPr>
            <p:ph type="title"/>
          </p:nvPr>
        </p:nvSpPr>
        <p:spPr>
          <a:xfrm>
            <a:off x="841248" y="548640"/>
            <a:ext cx="3600860" cy="5431536"/>
          </a:xfrm>
        </p:spPr>
        <p:txBody>
          <a:bodyPr>
            <a:normAutofit/>
          </a:bodyPr>
          <a:lstStyle/>
          <a:p>
            <a:r>
              <a:rPr lang="en-US" sz="5400" dirty="0"/>
              <a:t>Definition of Openness</a:t>
            </a:r>
          </a:p>
        </p:txBody>
      </p:sp>
      <p:sp>
        <p:nvSpPr>
          <p:cNvPr id="1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2">
            <a:extLst>
              <a:ext uri="{FF2B5EF4-FFF2-40B4-BE49-F238E27FC236}">
                <a16:creationId xmlns:a16="http://schemas.microsoft.com/office/drawing/2014/main" id="{54EA83C1-BDFC-4BDF-364B-6FD53DDAC222}"/>
              </a:ext>
            </a:extLst>
          </p:cNvPr>
          <p:cNvSpPr>
            <a:spLocks noGrp="1"/>
          </p:cNvSpPr>
          <p:nvPr>
            <p:ph idx="1"/>
          </p:nvPr>
        </p:nvSpPr>
        <p:spPr>
          <a:xfrm>
            <a:off x="5126418" y="552091"/>
            <a:ext cx="6224335" cy="5431536"/>
          </a:xfrm>
        </p:spPr>
        <p:txBody>
          <a:bodyPr anchor="ctr">
            <a:normAutofit/>
          </a:bodyPr>
          <a:lstStyle/>
          <a:p>
            <a:r>
              <a:rPr lang="en-US" sz="2200" b="1" dirty="0"/>
              <a:t>Open systems</a:t>
            </a:r>
            <a:r>
              <a:rPr lang="en-US" sz="2200" dirty="0"/>
              <a:t> are dynamic environments where </a:t>
            </a:r>
            <a:r>
              <a:rPr lang="en-US" sz="2200" u="sng" dirty="0"/>
              <a:t>agents, tasks, and capabilities can change over time</a:t>
            </a:r>
            <a:br>
              <a:rPr lang="en-US" sz="2200" u="sng" dirty="0"/>
            </a:br>
            <a:endParaRPr lang="en-US" sz="2200" u="sng" dirty="0"/>
          </a:p>
          <a:p>
            <a:r>
              <a:rPr lang="en-US" sz="2200" dirty="0"/>
              <a:t>Open systems must handle unexpected changes in the environment</a:t>
            </a:r>
            <a:br>
              <a:rPr lang="en-US" sz="2200" dirty="0"/>
            </a:br>
            <a:endParaRPr lang="en-US" sz="2200" dirty="0"/>
          </a:p>
          <a:p>
            <a:r>
              <a:rPr lang="en-US" sz="2200" dirty="0"/>
              <a:t>Multiple agents (possibly of different types) that interact in a shared space</a:t>
            </a:r>
            <a:br>
              <a:rPr lang="en-US" sz="2200" dirty="0"/>
            </a:br>
            <a:endParaRPr lang="en-US" sz="2200" dirty="0"/>
          </a:p>
          <a:p>
            <a:r>
              <a:rPr lang="en-US" sz="2200" dirty="0"/>
              <a:t>Models must accommodate new agents and tasks appearing or disappearing unexpectedly</a:t>
            </a:r>
          </a:p>
        </p:txBody>
      </p:sp>
    </p:spTree>
    <p:extLst>
      <p:ext uri="{BB962C8B-B14F-4D97-AF65-F5344CB8AC3E}">
        <p14:creationId xmlns:p14="http://schemas.microsoft.com/office/powerpoint/2010/main" val="2207001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F35B00C-BD56-98FA-64D1-6963F2F90FA1}"/>
              </a:ext>
            </a:extLst>
          </p:cNvPr>
          <p:cNvSpPr>
            <a:spLocks noGrp="1"/>
          </p:cNvSpPr>
          <p:nvPr>
            <p:ph type="title"/>
          </p:nvPr>
        </p:nvSpPr>
        <p:spPr>
          <a:xfrm>
            <a:off x="630936" y="502920"/>
            <a:ext cx="3419856" cy="1463040"/>
          </a:xfrm>
        </p:spPr>
        <p:txBody>
          <a:bodyPr anchor="ctr">
            <a:normAutofit/>
          </a:bodyPr>
          <a:lstStyle/>
          <a:p>
            <a:r>
              <a:rPr lang="en-US" sz="4800" dirty="0"/>
              <a:t>Wildfire Suppression</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9" name="Content Placeholder 8">
            <a:extLst>
              <a:ext uri="{FF2B5EF4-FFF2-40B4-BE49-F238E27FC236}">
                <a16:creationId xmlns:a16="http://schemas.microsoft.com/office/drawing/2014/main" id="{B6881AE4-27FF-E02A-69EC-E7379ADFCAFA}"/>
              </a:ext>
            </a:extLst>
          </p:cNvPr>
          <p:cNvSpPr>
            <a:spLocks noGrp="1"/>
          </p:cNvSpPr>
          <p:nvPr>
            <p:ph idx="1"/>
          </p:nvPr>
        </p:nvSpPr>
        <p:spPr>
          <a:xfrm>
            <a:off x="4654295" y="502920"/>
            <a:ext cx="6894576" cy="1463040"/>
          </a:xfrm>
        </p:spPr>
        <p:txBody>
          <a:bodyPr anchor="ctr">
            <a:normAutofit lnSpcReduction="10000"/>
          </a:bodyPr>
          <a:lstStyle/>
          <a:p>
            <a:pPr marL="0" indent="0">
              <a:buNone/>
            </a:pPr>
            <a:r>
              <a:rPr lang="en-US" sz="2200" dirty="0"/>
              <a:t>Wildfire suppressing agents operate in an open environment where agents use limited suppressant resources to collaboratively put out fires and periodically leave the system to recharge their suppressants.</a:t>
            </a:r>
          </a:p>
        </p:txBody>
      </p:sp>
      <p:pic>
        <p:nvPicPr>
          <p:cNvPr id="5" name="Content Placeholder 4">
            <a:extLst>
              <a:ext uri="{FF2B5EF4-FFF2-40B4-BE49-F238E27FC236}">
                <a16:creationId xmlns:a16="http://schemas.microsoft.com/office/drawing/2014/main" id="{5E9FE14D-B02E-EE55-034F-DB56E7D93316}"/>
              </a:ext>
            </a:extLst>
          </p:cNvPr>
          <p:cNvPicPr>
            <a:picLocks noChangeAspect="1"/>
          </p:cNvPicPr>
          <p:nvPr/>
        </p:nvPicPr>
        <p:blipFill>
          <a:blip r:embed="rId2"/>
          <a:stretch>
            <a:fillRect/>
          </a:stretch>
        </p:blipFill>
        <p:spPr>
          <a:xfrm>
            <a:off x="3615309" y="2290936"/>
            <a:ext cx="4949190" cy="3959352"/>
          </a:xfrm>
          <a:prstGeom prst="rect">
            <a:avLst/>
          </a:prstGeom>
        </p:spPr>
      </p:pic>
    </p:spTree>
    <p:extLst>
      <p:ext uri="{BB962C8B-B14F-4D97-AF65-F5344CB8AC3E}">
        <p14:creationId xmlns:p14="http://schemas.microsoft.com/office/powerpoint/2010/main" val="3012263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B4DEDD4-B1FD-713F-73EA-7DA592FF5D8C}"/>
              </a:ext>
            </a:extLst>
          </p:cNvPr>
          <p:cNvSpPr>
            <a:spLocks noGrp="1"/>
          </p:cNvSpPr>
          <p:nvPr>
            <p:ph type="title"/>
          </p:nvPr>
        </p:nvSpPr>
        <p:spPr>
          <a:xfrm>
            <a:off x="841248" y="548640"/>
            <a:ext cx="3600860" cy="5431536"/>
          </a:xfrm>
        </p:spPr>
        <p:txBody>
          <a:bodyPr>
            <a:normAutofit/>
          </a:bodyPr>
          <a:lstStyle/>
          <a:p>
            <a:r>
              <a:rPr lang="en-US" sz="4800" dirty="0"/>
              <a:t>Openness in Wildfire Suppression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80393B8-3E3F-AFA6-A423-1EE823C0357A}"/>
              </a:ext>
            </a:extLst>
          </p:cNvPr>
          <p:cNvSpPr>
            <a:spLocks noGrp="1"/>
          </p:cNvSpPr>
          <p:nvPr>
            <p:ph idx="1"/>
          </p:nvPr>
        </p:nvSpPr>
        <p:spPr>
          <a:xfrm>
            <a:off x="5126418" y="564123"/>
            <a:ext cx="6224335" cy="5431536"/>
          </a:xfrm>
        </p:spPr>
        <p:txBody>
          <a:bodyPr anchor="ctr">
            <a:normAutofit/>
          </a:bodyPr>
          <a:lstStyle/>
          <a:p>
            <a:r>
              <a:rPr lang="en-US" sz="2200" b="1" dirty="0"/>
              <a:t>Agent Openness</a:t>
            </a:r>
            <a:r>
              <a:rPr lang="en-US" sz="2200" dirty="0"/>
              <a:t>: agents can leave to recharge their suppressant</a:t>
            </a:r>
          </a:p>
          <a:p>
            <a:pPr lvl="1"/>
            <a:r>
              <a:rPr lang="en-US" sz="2000" dirty="0"/>
              <a:t>Agents are in complete control of whether they leave or remain in the environment</a:t>
            </a:r>
          </a:p>
          <a:p>
            <a:pPr lvl="1"/>
            <a:r>
              <a:rPr lang="en-US" sz="2000" dirty="0"/>
              <a:t>An agent with suppressant can choose to take a </a:t>
            </a:r>
            <a:r>
              <a:rPr lang="en-US" sz="2000" i="1" dirty="0"/>
              <a:t>noop</a:t>
            </a:r>
            <a:r>
              <a:rPr lang="en-US" sz="2000" dirty="0"/>
              <a:t> action to wait for a cooperator to return</a:t>
            </a:r>
          </a:p>
          <a:p>
            <a:pPr lvl="1"/>
            <a:r>
              <a:rPr lang="en-US" sz="2000" dirty="0"/>
              <a:t>An agent without suppressant can still choose to fight a fire (even with a heavy penalty)</a:t>
            </a:r>
          </a:p>
          <a:p>
            <a:pPr lvl="1"/>
            <a:r>
              <a:rPr lang="en-US" sz="2000" dirty="0"/>
              <a:t>Agents need to maintain a belief of the presence of each of the other agents before fighting cooperative fires</a:t>
            </a:r>
            <a:br>
              <a:rPr lang="en-US" sz="1800" dirty="0"/>
            </a:br>
            <a:endParaRPr lang="en-US" sz="1800" dirty="0"/>
          </a:p>
          <a:p>
            <a:r>
              <a:rPr lang="en-US" sz="2200" b="1" dirty="0"/>
              <a:t>Task Openness</a:t>
            </a:r>
            <a:r>
              <a:rPr lang="en-US" sz="2200" dirty="0"/>
              <a:t>: new fires can be created and must be put out; old fires can burn out</a:t>
            </a:r>
          </a:p>
        </p:txBody>
      </p:sp>
    </p:spTree>
    <p:extLst>
      <p:ext uri="{BB962C8B-B14F-4D97-AF65-F5344CB8AC3E}">
        <p14:creationId xmlns:p14="http://schemas.microsoft.com/office/powerpoint/2010/main" val="1439609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92BE086-8F75-AE98-BE4F-39D1F6D1FB00}"/>
              </a:ext>
            </a:extLst>
          </p:cNvPr>
          <p:cNvSpPr>
            <a:spLocks noGrp="1"/>
          </p:cNvSpPr>
          <p:nvPr>
            <p:ph type="title"/>
          </p:nvPr>
        </p:nvSpPr>
        <p:spPr>
          <a:xfrm>
            <a:off x="630936" y="502920"/>
            <a:ext cx="3419856" cy="1463040"/>
          </a:xfrm>
        </p:spPr>
        <p:txBody>
          <a:bodyPr anchor="ctr">
            <a:normAutofit/>
          </a:bodyPr>
          <a:lstStyle/>
          <a:p>
            <a:r>
              <a:rPr lang="en-US" dirty="0"/>
              <a:t>Cybersecurity</a:t>
            </a:r>
            <a:br>
              <a:rPr lang="en-US" dirty="0"/>
            </a:br>
            <a:r>
              <a:rPr lang="en-US" dirty="0"/>
              <a:t>Defense</a:t>
            </a:r>
          </a:p>
        </p:txBody>
      </p:sp>
      <p:sp>
        <p:nvSpPr>
          <p:cNvPr id="2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Content Placeholder 8">
            <a:extLst>
              <a:ext uri="{FF2B5EF4-FFF2-40B4-BE49-F238E27FC236}">
                <a16:creationId xmlns:a16="http://schemas.microsoft.com/office/drawing/2014/main" id="{8EA572C0-2E35-2FFE-B36A-A6E9DBDF9A3B}"/>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Network cyberdefense agents operate in environments where a stochastic set of attackers frequently launch attacks on subnets in a computer network then disappear to infect the subnet and avoid detection.</a:t>
            </a:r>
          </a:p>
        </p:txBody>
      </p:sp>
      <p:pic>
        <p:nvPicPr>
          <p:cNvPr id="5" name="Content Placeholder 4" descr="A diagram of a network of people&#10;&#10;Description automatically generated">
            <a:extLst>
              <a:ext uri="{FF2B5EF4-FFF2-40B4-BE49-F238E27FC236}">
                <a16:creationId xmlns:a16="http://schemas.microsoft.com/office/drawing/2014/main" id="{D2DEE465-DE8C-52D0-41A5-CDAA3DCEE20B}"/>
              </a:ext>
            </a:extLst>
          </p:cNvPr>
          <p:cNvPicPr>
            <a:picLocks noChangeAspect="1"/>
          </p:cNvPicPr>
          <p:nvPr/>
        </p:nvPicPr>
        <p:blipFill>
          <a:blip r:embed="rId2"/>
          <a:stretch>
            <a:fillRect/>
          </a:stretch>
        </p:blipFill>
        <p:spPr>
          <a:xfrm>
            <a:off x="2790444" y="2290936"/>
            <a:ext cx="6598920" cy="3959352"/>
          </a:xfrm>
          <a:prstGeom prst="rect">
            <a:avLst/>
          </a:prstGeom>
        </p:spPr>
      </p:pic>
    </p:spTree>
    <p:extLst>
      <p:ext uri="{BB962C8B-B14F-4D97-AF65-F5344CB8AC3E}">
        <p14:creationId xmlns:p14="http://schemas.microsoft.com/office/powerpoint/2010/main" val="2115550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B4DEDD4-B1FD-713F-73EA-7DA592FF5D8C}"/>
              </a:ext>
            </a:extLst>
          </p:cNvPr>
          <p:cNvSpPr>
            <a:spLocks noGrp="1"/>
          </p:cNvSpPr>
          <p:nvPr>
            <p:ph type="title"/>
          </p:nvPr>
        </p:nvSpPr>
        <p:spPr>
          <a:xfrm>
            <a:off x="841248" y="548640"/>
            <a:ext cx="3600860" cy="5431536"/>
          </a:xfrm>
        </p:spPr>
        <p:txBody>
          <a:bodyPr>
            <a:normAutofit/>
          </a:bodyPr>
          <a:lstStyle/>
          <a:p>
            <a:r>
              <a:rPr lang="en-US" dirty="0"/>
              <a:t>Openness in Cybersecurity Defense</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80393B8-3E3F-AFA6-A423-1EE823C0357A}"/>
              </a:ext>
            </a:extLst>
          </p:cNvPr>
          <p:cNvSpPr>
            <a:spLocks noGrp="1"/>
          </p:cNvSpPr>
          <p:nvPr>
            <p:ph idx="1"/>
          </p:nvPr>
        </p:nvSpPr>
        <p:spPr>
          <a:xfrm>
            <a:off x="5126418" y="552091"/>
            <a:ext cx="6224335" cy="5431536"/>
          </a:xfrm>
        </p:spPr>
        <p:txBody>
          <a:bodyPr anchor="ctr">
            <a:normAutofit/>
          </a:bodyPr>
          <a:lstStyle/>
          <a:p>
            <a:r>
              <a:rPr lang="en-US" sz="2200" b="1" dirty="0"/>
              <a:t>Agent Openness</a:t>
            </a:r>
            <a:r>
              <a:rPr lang="en-US" sz="2200" dirty="0"/>
              <a:t>: agents are randomly pulled out of the environment; attackers can leave and attack vulnerable nodes elsewhere</a:t>
            </a:r>
          </a:p>
          <a:p>
            <a:pPr lvl="1"/>
            <a:r>
              <a:rPr lang="en-US" sz="2000" dirty="0"/>
              <a:t>Attackers can leave and reappear elsewhere</a:t>
            </a:r>
          </a:p>
          <a:p>
            <a:pPr lvl="1"/>
            <a:r>
              <a:rPr lang="en-US" sz="2000" dirty="0"/>
              <a:t>Defenders can be taken offline and be unable to navigate to certain nodes</a:t>
            </a:r>
            <a:br>
              <a:rPr lang="en-US" sz="1800" dirty="0"/>
            </a:br>
            <a:endParaRPr lang="en-US" sz="1800" dirty="0"/>
          </a:p>
          <a:p>
            <a:r>
              <a:rPr lang="en-US" sz="2200" b="1" dirty="0"/>
              <a:t>Type Openness</a:t>
            </a:r>
            <a:r>
              <a:rPr lang="en-US" sz="2200" dirty="0"/>
              <a:t>: defenders gain new privileges and can perform more complicated defense operations</a:t>
            </a:r>
          </a:p>
        </p:txBody>
      </p:sp>
    </p:spTree>
    <p:extLst>
      <p:ext uri="{BB962C8B-B14F-4D97-AF65-F5344CB8AC3E}">
        <p14:creationId xmlns:p14="http://schemas.microsoft.com/office/powerpoint/2010/main" val="3505332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53FB151-7369-FD6E-8737-1C8555B756DA}"/>
              </a:ext>
            </a:extLst>
          </p:cNvPr>
          <p:cNvSpPr>
            <a:spLocks noGrp="1"/>
          </p:cNvSpPr>
          <p:nvPr>
            <p:ph type="title"/>
          </p:nvPr>
        </p:nvSpPr>
        <p:spPr>
          <a:xfrm>
            <a:off x="630936" y="502920"/>
            <a:ext cx="3419856" cy="1463040"/>
          </a:xfrm>
        </p:spPr>
        <p:txBody>
          <a:bodyPr anchor="ctr">
            <a:normAutofit/>
          </a:bodyPr>
          <a:lstStyle/>
          <a:p>
            <a:r>
              <a:rPr lang="en-US" sz="4800" dirty="0"/>
              <a:t>Autonomous Rideshare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4E3D6FE-0844-D507-4948-83D84A252AC0}"/>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Autonomous cars (driver agents) operate in a city to service human passengers (tasks), competing for fares while cooperating to make sure all passengers reach their destinations</a:t>
            </a:r>
          </a:p>
        </p:txBody>
      </p:sp>
      <p:pic>
        <p:nvPicPr>
          <p:cNvPr id="5" name="Picture 4">
            <a:extLst>
              <a:ext uri="{FF2B5EF4-FFF2-40B4-BE49-F238E27FC236}">
                <a16:creationId xmlns:a16="http://schemas.microsoft.com/office/drawing/2014/main" id="{724AD657-E5F0-3B39-9DEC-851A2CEDC50F}"/>
              </a:ext>
            </a:extLst>
          </p:cNvPr>
          <p:cNvPicPr>
            <a:picLocks noChangeAspect="1"/>
          </p:cNvPicPr>
          <p:nvPr/>
        </p:nvPicPr>
        <p:blipFill>
          <a:blip r:embed="rId2"/>
          <a:stretch>
            <a:fillRect/>
          </a:stretch>
        </p:blipFill>
        <p:spPr>
          <a:xfrm>
            <a:off x="3085086" y="2290936"/>
            <a:ext cx="6021827" cy="3959352"/>
          </a:xfrm>
          <a:prstGeom prst="rect">
            <a:avLst/>
          </a:prstGeom>
        </p:spPr>
      </p:pic>
    </p:spTree>
    <p:extLst>
      <p:ext uri="{BB962C8B-B14F-4D97-AF65-F5344CB8AC3E}">
        <p14:creationId xmlns:p14="http://schemas.microsoft.com/office/powerpoint/2010/main" val="1361859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A95917-A920-36B3-ED84-267572DE26A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66F025-E61B-AEC1-C228-35F8DA7036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181411C-0E9F-CECE-A1FC-D3C87377A417}"/>
              </a:ext>
            </a:extLst>
          </p:cNvPr>
          <p:cNvSpPr>
            <a:spLocks noGrp="1"/>
          </p:cNvSpPr>
          <p:nvPr>
            <p:ph type="title"/>
          </p:nvPr>
        </p:nvSpPr>
        <p:spPr>
          <a:xfrm>
            <a:off x="841248" y="548640"/>
            <a:ext cx="3600860" cy="5431536"/>
          </a:xfrm>
        </p:spPr>
        <p:txBody>
          <a:bodyPr>
            <a:normAutofit/>
          </a:bodyPr>
          <a:lstStyle/>
          <a:p>
            <a:r>
              <a:rPr lang="en-US" dirty="0"/>
              <a:t>Openness in Autonomous Rideshare</a:t>
            </a:r>
          </a:p>
        </p:txBody>
      </p:sp>
      <p:sp>
        <p:nvSpPr>
          <p:cNvPr id="10" name="sketch line">
            <a:extLst>
              <a:ext uri="{FF2B5EF4-FFF2-40B4-BE49-F238E27FC236}">
                <a16:creationId xmlns:a16="http://schemas.microsoft.com/office/drawing/2014/main" id="{39693529-8A26-8B13-6ACE-5FC4FD06D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0297BA52-BA83-0394-4F42-9A2AE4FA9745}"/>
              </a:ext>
            </a:extLst>
          </p:cNvPr>
          <p:cNvSpPr>
            <a:spLocks noGrp="1"/>
          </p:cNvSpPr>
          <p:nvPr>
            <p:ph idx="1"/>
          </p:nvPr>
        </p:nvSpPr>
        <p:spPr>
          <a:xfrm>
            <a:off x="5126418" y="552091"/>
            <a:ext cx="6224335" cy="5431536"/>
          </a:xfrm>
        </p:spPr>
        <p:txBody>
          <a:bodyPr anchor="ctr">
            <a:normAutofit/>
          </a:bodyPr>
          <a:lstStyle/>
          <a:p>
            <a:r>
              <a:rPr lang="en-US" sz="2200" b="1" dirty="0"/>
              <a:t>Agent Openness:</a:t>
            </a:r>
            <a:r>
              <a:rPr lang="en-US" sz="2200" dirty="0"/>
              <a:t> cars temporarily leave the system to refuel (gas or battery charge) or because their owner needs to use the car for their own transportation</a:t>
            </a:r>
            <a:br>
              <a:rPr lang="en-US" sz="2200" dirty="0"/>
            </a:br>
            <a:endParaRPr lang="en-US" sz="2200" b="1" dirty="0"/>
          </a:p>
          <a:p>
            <a:r>
              <a:rPr lang="en-US" sz="2200" b="1" dirty="0"/>
              <a:t>Task Openness</a:t>
            </a:r>
            <a:r>
              <a:rPr lang="en-US" sz="2200" dirty="0"/>
              <a:t>: new passengers enter the environment dynamically both predictably (e.g., after work, after entertainment events) and unpredictably (e.g., needing a sudden ride)</a:t>
            </a:r>
            <a:endParaRPr lang="en-US" sz="1800" b="1" dirty="0"/>
          </a:p>
        </p:txBody>
      </p:sp>
    </p:spTree>
    <p:extLst>
      <p:ext uri="{BB962C8B-B14F-4D97-AF65-F5344CB8AC3E}">
        <p14:creationId xmlns:p14="http://schemas.microsoft.com/office/powerpoint/2010/main" val="2987865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712C2B5-D6BA-9F7C-C577-664E51690BD1}"/>
              </a:ext>
            </a:extLst>
          </p:cNvPr>
          <p:cNvSpPr>
            <a:spLocks noGrp="1"/>
          </p:cNvSpPr>
          <p:nvPr>
            <p:ph type="title"/>
          </p:nvPr>
        </p:nvSpPr>
        <p:spPr>
          <a:xfrm>
            <a:off x="630936" y="502920"/>
            <a:ext cx="3419856" cy="1463040"/>
          </a:xfrm>
        </p:spPr>
        <p:txBody>
          <a:bodyPr anchor="ctr">
            <a:normAutofit/>
          </a:bodyPr>
          <a:lstStyle/>
          <a:p>
            <a:r>
              <a:rPr lang="en-US" sz="4800" dirty="0"/>
              <a:t>Business Organization</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9" name="Content Placeholder 8">
            <a:extLst>
              <a:ext uri="{FF2B5EF4-FFF2-40B4-BE49-F238E27FC236}">
                <a16:creationId xmlns:a16="http://schemas.microsoft.com/office/drawing/2014/main" id="{ABAB974F-F977-988A-B8E0-B6289EEB1717}"/>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The organization domain models its decision making in a typical business organization featuring a mix of cooperation towards overall benefit and competition for a shared bonus pool.</a:t>
            </a:r>
          </a:p>
        </p:txBody>
      </p:sp>
      <p:pic>
        <p:nvPicPr>
          <p:cNvPr id="5" name="Content Placeholder 4">
            <a:extLst>
              <a:ext uri="{FF2B5EF4-FFF2-40B4-BE49-F238E27FC236}">
                <a16:creationId xmlns:a16="http://schemas.microsoft.com/office/drawing/2014/main" id="{1707495F-AB93-DBC3-71F5-EB7CD57E53D9}"/>
              </a:ext>
            </a:extLst>
          </p:cNvPr>
          <p:cNvPicPr>
            <a:picLocks noChangeAspect="1"/>
          </p:cNvPicPr>
          <p:nvPr/>
        </p:nvPicPr>
        <p:blipFill>
          <a:blip r:embed="rId3"/>
          <a:stretch>
            <a:fillRect/>
          </a:stretch>
        </p:blipFill>
        <p:spPr>
          <a:xfrm>
            <a:off x="981062" y="2290936"/>
            <a:ext cx="10217683" cy="3959352"/>
          </a:xfrm>
          <a:prstGeom prst="rect">
            <a:avLst/>
          </a:prstGeom>
        </p:spPr>
      </p:pic>
    </p:spTree>
    <p:extLst>
      <p:ext uri="{BB962C8B-B14F-4D97-AF65-F5344CB8AC3E}">
        <p14:creationId xmlns:p14="http://schemas.microsoft.com/office/powerpoint/2010/main" val="1336086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0C698A8-C96F-74A4-178C-D11ED297008F}"/>
              </a:ext>
            </a:extLst>
          </p:cNvPr>
          <p:cNvSpPr>
            <a:spLocks noGrp="1"/>
          </p:cNvSpPr>
          <p:nvPr>
            <p:ph type="title"/>
          </p:nvPr>
        </p:nvSpPr>
        <p:spPr>
          <a:xfrm>
            <a:off x="841248" y="548640"/>
            <a:ext cx="3600860" cy="5431536"/>
          </a:xfrm>
        </p:spPr>
        <p:txBody>
          <a:bodyPr>
            <a:normAutofit/>
          </a:bodyPr>
          <a:lstStyle/>
          <a:p>
            <a:r>
              <a:rPr lang="en-US" sz="4800" dirty="0"/>
              <a:t>Openness in </a:t>
            </a:r>
            <a:br>
              <a:rPr lang="en-US" sz="4800" dirty="0"/>
            </a:br>
            <a:r>
              <a:rPr lang="en-US" sz="4800" dirty="0"/>
              <a:t>Business Organization</a:t>
            </a:r>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AB4D2F01-8219-4D5F-B8D2-2766A6FB4A2A}"/>
              </a:ext>
            </a:extLst>
          </p:cNvPr>
          <p:cNvSpPr>
            <a:spLocks noGrp="1"/>
          </p:cNvSpPr>
          <p:nvPr>
            <p:ph idx="1"/>
          </p:nvPr>
        </p:nvSpPr>
        <p:spPr>
          <a:xfrm>
            <a:off x="5126418" y="552091"/>
            <a:ext cx="6766557" cy="5431536"/>
          </a:xfrm>
        </p:spPr>
        <p:txBody>
          <a:bodyPr anchor="ctr">
            <a:normAutofit/>
          </a:bodyPr>
          <a:lstStyle/>
          <a:p>
            <a:endParaRPr lang="en-US" sz="2200" dirty="0"/>
          </a:p>
          <a:p>
            <a:r>
              <a:rPr lang="en-US" sz="2200" b="1" dirty="0"/>
              <a:t>Agent Openness</a:t>
            </a:r>
            <a:r>
              <a:rPr lang="en-US" sz="2200" dirty="0"/>
              <a:t>: agents can be hired and fired; or quit</a:t>
            </a:r>
          </a:p>
          <a:p>
            <a:pPr lvl="1"/>
            <a:r>
              <a:rPr lang="en-US" sz="2000" dirty="0"/>
              <a:t>Internal agents fully control the system openness</a:t>
            </a:r>
          </a:p>
          <a:p>
            <a:pPr lvl="1"/>
            <a:r>
              <a:rPr lang="en-US" sz="2000" dirty="0"/>
              <a:t>Agents can leave for retirement or job-hopping</a:t>
            </a:r>
          </a:p>
          <a:p>
            <a:pPr lvl="1"/>
            <a:r>
              <a:rPr lang="en-US" sz="2000" dirty="0"/>
              <a:t>Agents can be forced to leave</a:t>
            </a:r>
          </a:p>
          <a:p>
            <a:pPr lvl="1"/>
            <a:r>
              <a:rPr lang="en-US" sz="2000" dirty="0"/>
              <a:t>New agents are hired to fill job vacancies</a:t>
            </a:r>
            <a:br>
              <a:rPr lang="en-US" sz="1800" dirty="0"/>
            </a:br>
            <a:endParaRPr lang="en-US" sz="1800" dirty="0"/>
          </a:p>
          <a:p>
            <a:r>
              <a:rPr lang="en-US" sz="2200" b="1" dirty="0"/>
              <a:t>Task Openness</a:t>
            </a:r>
            <a:r>
              <a:rPr lang="en-US" sz="2200" dirty="0"/>
              <a:t>: the objectives of the company change over time, resulting in new products being created and old products being discontinued</a:t>
            </a:r>
            <a:br>
              <a:rPr lang="en-US" sz="2200" dirty="0"/>
            </a:br>
            <a:endParaRPr lang="en-US" sz="2200" dirty="0"/>
          </a:p>
          <a:p>
            <a:r>
              <a:rPr lang="en-US" sz="2200" b="1" dirty="0"/>
              <a:t>Type Openness</a:t>
            </a:r>
            <a:r>
              <a:rPr lang="en-US" sz="2200" dirty="0"/>
              <a:t>: workers move between teams, changing roles in the organization; individuals are promoted and gain new responsibilities and capabilities</a:t>
            </a:r>
          </a:p>
        </p:txBody>
      </p:sp>
    </p:spTree>
    <p:extLst>
      <p:ext uri="{BB962C8B-B14F-4D97-AF65-F5344CB8AC3E}">
        <p14:creationId xmlns:p14="http://schemas.microsoft.com/office/powerpoint/2010/main" val="3713986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34A8BE8-A47E-494A-E4D9-B2C5B835D794}"/>
              </a:ext>
            </a:extLst>
          </p:cNvPr>
          <p:cNvSpPr>
            <a:spLocks noGrp="1"/>
          </p:cNvSpPr>
          <p:nvPr>
            <p:ph type="title"/>
          </p:nvPr>
        </p:nvSpPr>
        <p:spPr>
          <a:xfrm>
            <a:off x="630936" y="502920"/>
            <a:ext cx="3419856" cy="1463040"/>
          </a:xfrm>
        </p:spPr>
        <p:txBody>
          <a:bodyPr anchor="ctr">
            <a:normAutofit/>
          </a:bodyPr>
          <a:lstStyle/>
          <a:p>
            <a:r>
              <a:rPr lang="en-US" sz="4800"/>
              <a:t>Compare and Contrast</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3" name="Table 2">
            <a:extLst>
              <a:ext uri="{FF2B5EF4-FFF2-40B4-BE49-F238E27FC236}">
                <a16:creationId xmlns:a16="http://schemas.microsoft.com/office/drawing/2014/main" id="{34650CCF-7830-222E-D7E9-F06B80677B78}"/>
              </a:ext>
            </a:extLst>
          </p:cNvPr>
          <p:cNvGraphicFramePr>
            <a:graphicFrameLocks noGrp="1"/>
          </p:cNvGraphicFramePr>
          <p:nvPr>
            <p:extLst>
              <p:ext uri="{D42A27DB-BD31-4B8C-83A1-F6EECF244321}">
                <p14:modId xmlns:p14="http://schemas.microsoft.com/office/powerpoint/2010/main" val="1209648460"/>
              </p:ext>
            </p:extLst>
          </p:nvPr>
        </p:nvGraphicFramePr>
        <p:xfrm>
          <a:off x="131011" y="3112402"/>
          <a:ext cx="11959080" cy="3505200"/>
        </p:xfrm>
        <a:graphic>
          <a:graphicData uri="http://schemas.openxmlformats.org/drawingml/2006/table">
            <a:tbl>
              <a:tblPr firstRow="1" bandRow="1">
                <a:tableStyleId>{5C22544A-7EE6-4342-B048-85BDC9FD1C3A}</a:tableStyleId>
              </a:tblPr>
              <a:tblGrid>
                <a:gridCol w="2391816">
                  <a:extLst>
                    <a:ext uri="{9D8B030D-6E8A-4147-A177-3AD203B41FA5}">
                      <a16:colId xmlns:a16="http://schemas.microsoft.com/office/drawing/2014/main" val="1017723784"/>
                    </a:ext>
                  </a:extLst>
                </a:gridCol>
                <a:gridCol w="2391816">
                  <a:extLst>
                    <a:ext uri="{9D8B030D-6E8A-4147-A177-3AD203B41FA5}">
                      <a16:colId xmlns:a16="http://schemas.microsoft.com/office/drawing/2014/main" val="46144819"/>
                    </a:ext>
                  </a:extLst>
                </a:gridCol>
                <a:gridCol w="2391816">
                  <a:extLst>
                    <a:ext uri="{9D8B030D-6E8A-4147-A177-3AD203B41FA5}">
                      <a16:colId xmlns:a16="http://schemas.microsoft.com/office/drawing/2014/main" val="3892820843"/>
                    </a:ext>
                  </a:extLst>
                </a:gridCol>
                <a:gridCol w="2391816">
                  <a:extLst>
                    <a:ext uri="{9D8B030D-6E8A-4147-A177-3AD203B41FA5}">
                      <a16:colId xmlns:a16="http://schemas.microsoft.com/office/drawing/2014/main" val="2462478540"/>
                    </a:ext>
                  </a:extLst>
                </a:gridCol>
                <a:gridCol w="2391816">
                  <a:extLst>
                    <a:ext uri="{9D8B030D-6E8A-4147-A177-3AD203B41FA5}">
                      <a16:colId xmlns:a16="http://schemas.microsoft.com/office/drawing/2014/main" val="1733332007"/>
                    </a:ext>
                  </a:extLst>
                </a:gridCol>
              </a:tblGrid>
              <a:tr h="588203">
                <a:tc>
                  <a:txBody>
                    <a:bodyPr/>
                    <a:lstStyle/>
                    <a:p>
                      <a:pPr algn="ctr"/>
                      <a:r>
                        <a:rPr lang="en-US" sz="2000" b="1" dirty="0"/>
                        <a:t>Domain</a:t>
                      </a:r>
                    </a:p>
                  </a:txBody>
                  <a:tcPr/>
                </a:tc>
                <a:tc>
                  <a:txBody>
                    <a:bodyPr/>
                    <a:lstStyle/>
                    <a:p>
                      <a:pPr algn="ctr"/>
                      <a:r>
                        <a:rPr lang="en-US" sz="2000" b="1" dirty="0"/>
                        <a:t>Agent Relationships</a:t>
                      </a:r>
                    </a:p>
                  </a:txBody>
                  <a:tcPr/>
                </a:tc>
                <a:tc>
                  <a:txBody>
                    <a:bodyPr/>
                    <a:lstStyle/>
                    <a:p>
                      <a:pPr algn="ctr"/>
                      <a:r>
                        <a:rPr lang="en-US" sz="2000" b="1" dirty="0"/>
                        <a:t>Agent Openness</a:t>
                      </a:r>
                    </a:p>
                  </a:txBody>
                  <a:tcPr/>
                </a:tc>
                <a:tc>
                  <a:txBody>
                    <a:bodyPr/>
                    <a:lstStyle/>
                    <a:p>
                      <a:pPr algn="ctr"/>
                      <a:r>
                        <a:rPr lang="en-US" sz="2000" b="1" dirty="0"/>
                        <a:t>Task Openness</a:t>
                      </a:r>
                    </a:p>
                  </a:txBody>
                  <a:tcPr/>
                </a:tc>
                <a:tc>
                  <a:txBody>
                    <a:bodyPr/>
                    <a:lstStyle/>
                    <a:p>
                      <a:pPr algn="ctr"/>
                      <a:r>
                        <a:rPr lang="en-US" sz="2000" b="1" dirty="0"/>
                        <a:t>Type Openness</a:t>
                      </a:r>
                    </a:p>
                  </a:txBody>
                  <a:tcPr/>
                </a:tc>
                <a:extLst>
                  <a:ext uri="{0D108BD9-81ED-4DB2-BD59-A6C34878D82A}">
                    <a16:rowId xmlns:a16="http://schemas.microsoft.com/office/drawing/2014/main" val="2660119804"/>
                  </a:ext>
                </a:extLst>
              </a:tr>
              <a:tr h="588203">
                <a:tc>
                  <a:txBody>
                    <a:bodyPr/>
                    <a:lstStyle/>
                    <a:p>
                      <a:r>
                        <a:rPr lang="en-US" sz="2000" b="1" dirty="0"/>
                        <a:t>Wildfire Suppression</a:t>
                      </a:r>
                    </a:p>
                  </a:txBody>
                  <a:tcPr/>
                </a:tc>
                <a:tc>
                  <a:txBody>
                    <a:bodyPr/>
                    <a:lstStyle/>
                    <a:p>
                      <a:pPr algn="ctr"/>
                      <a:r>
                        <a:rPr lang="en-US" sz="2000" dirty="0"/>
                        <a:t>Cooperative</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39652238"/>
                  </a:ext>
                </a:extLst>
              </a:tr>
              <a:tr h="588203">
                <a:tc>
                  <a:txBody>
                    <a:bodyPr/>
                    <a:lstStyle/>
                    <a:p>
                      <a:r>
                        <a:rPr lang="en-US" sz="2000" b="1" dirty="0"/>
                        <a:t>Cybersecurity Defense</a:t>
                      </a:r>
                    </a:p>
                  </a:txBody>
                  <a:tcPr/>
                </a:tc>
                <a:tc>
                  <a:txBody>
                    <a:bodyPr/>
                    <a:lstStyle/>
                    <a:p>
                      <a:pPr algn="ctr"/>
                      <a:r>
                        <a:rPr lang="en-US" sz="2000" dirty="0"/>
                        <a:t>Mixed</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915573"/>
                  </a:ext>
                </a:extLst>
              </a:tr>
              <a:tr h="588203">
                <a:tc>
                  <a:txBody>
                    <a:bodyPr/>
                    <a:lstStyle/>
                    <a:p>
                      <a:r>
                        <a:rPr lang="en-US" sz="2000" b="1" dirty="0"/>
                        <a:t>Autonomous Rideshare</a:t>
                      </a:r>
                    </a:p>
                  </a:txBody>
                  <a:tcPr/>
                </a:tc>
                <a:tc>
                  <a:txBody>
                    <a:bodyPr/>
                    <a:lstStyle/>
                    <a:p>
                      <a:pPr algn="ctr"/>
                      <a:r>
                        <a:rPr lang="en-US" sz="2000" dirty="0"/>
                        <a:t>Competitive</a:t>
                      </a:r>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45233448"/>
                  </a:ext>
                </a:extLst>
              </a:tr>
              <a:tr h="588203">
                <a:tc>
                  <a:txBody>
                    <a:bodyPr/>
                    <a:lstStyle/>
                    <a:p>
                      <a:r>
                        <a:rPr lang="en-US" sz="2000" b="1" dirty="0"/>
                        <a:t>Business Organization</a:t>
                      </a:r>
                    </a:p>
                  </a:txBody>
                  <a:tcPr/>
                </a:tc>
                <a:tc>
                  <a:txBody>
                    <a:bodyPr/>
                    <a:lstStyle/>
                    <a:p>
                      <a:pPr algn="ctr"/>
                      <a:r>
                        <a:rPr lang="en-US" sz="2000" dirty="0"/>
                        <a:t>Mixed</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172129999"/>
                  </a:ext>
                </a:extLst>
              </a:tr>
            </a:tbl>
          </a:graphicData>
        </a:graphic>
      </p:graphicFrame>
      <p:pic>
        <p:nvPicPr>
          <p:cNvPr id="6" name="Graphic 5" descr="Checkbox Checked with solid fill">
            <a:extLst>
              <a:ext uri="{FF2B5EF4-FFF2-40B4-BE49-F238E27FC236}">
                <a16:creationId xmlns:a16="http://schemas.microsoft.com/office/drawing/2014/main" id="{2D1A4C73-6A6D-669E-D550-3B9A5D12DA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3939" y="3743772"/>
            <a:ext cx="784689" cy="784689"/>
          </a:xfrm>
          <a:prstGeom prst="rect">
            <a:avLst/>
          </a:prstGeom>
        </p:spPr>
      </p:pic>
      <p:pic>
        <p:nvPicPr>
          <p:cNvPr id="7" name="Graphic 6" descr="Checkbox Checked with solid fill">
            <a:extLst>
              <a:ext uri="{FF2B5EF4-FFF2-40B4-BE49-F238E27FC236}">
                <a16:creationId xmlns:a16="http://schemas.microsoft.com/office/drawing/2014/main" id="{1FD5C13C-A206-9B26-0258-911DBDACB9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3938" y="4486095"/>
            <a:ext cx="784689" cy="784689"/>
          </a:xfrm>
          <a:prstGeom prst="rect">
            <a:avLst/>
          </a:prstGeom>
        </p:spPr>
      </p:pic>
      <p:pic>
        <p:nvPicPr>
          <p:cNvPr id="8" name="Graphic 7" descr="Checkbox Checked with solid fill">
            <a:extLst>
              <a:ext uri="{FF2B5EF4-FFF2-40B4-BE49-F238E27FC236}">
                <a16:creationId xmlns:a16="http://schemas.microsoft.com/office/drawing/2014/main" id="{83D3618D-436C-06C5-7251-7B602FB4ED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3938" y="5155845"/>
            <a:ext cx="784689" cy="784689"/>
          </a:xfrm>
          <a:prstGeom prst="rect">
            <a:avLst/>
          </a:prstGeom>
        </p:spPr>
      </p:pic>
      <p:pic>
        <p:nvPicPr>
          <p:cNvPr id="9" name="Graphic 8" descr="Checkbox Checked with solid fill">
            <a:extLst>
              <a:ext uri="{FF2B5EF4-FFF2-40B4-BE49-F238E27FC236}">
                <a16:creationId xmlns:a16="http://schemas.microsoft.com/office/drawing/2014/main" id="{B8C215BE-EA4B-2707-405E-5B5C187B05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3937" y="5898164"/>
            <a:ext cx="784689" cy="784689"/>
          </a:xfrm>
          <a:prstGeom prst="rect">
            <a:avLst/>
          </a:prstGeom>
        </p:spPr>
      </p:pic>
      <p:pic>
        <p:nvPicPr>
          <p:cNvPr id="11" name="Graphic 10" descr="Checkbox Crossed with solid fill">
            <a:extLst>
              <a:ext uri="{FF2B5EF4-FFF2-40B4-BE49-F238E27FC236}">
                <a16:creationId xmlns:a16="http://schemas.microsoft.com/office/drawing/2014/main" id="{A05048AA-A073-54AD-FA9E-2947831D6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7546" y="3743771"/>
            <a:ext cx="784690" cy="784690"/>
          </a:xfrm>
          <a:prstGeom prst="rect">
            <a:avLst/>
          </a:prstGeom>
        </p:spPr>
      </p:pic>
      <p:pic>
        <p:nvPicPr>
          <p:cNvPr id="15" name="Graphic 14" descr="Checkbox Checked with solid fill">
            <a:extLst>
              <a:ext uri="{FF2B5EF4-FFF2-40B4-BE49-F238E27FC236}">
                <a16:creationId xmlns:a16="http://schemas.microsoft.com/office/drawing/2014/main" id="{9C7F5D99-CE48-78B7-AC34-E93F33314B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5741" y="3743772"/>
            <a:ext cx="784689" cy="784689"/>
          </a:xfrm>
          <a:prstGeom prst="rect">
            <a:avLst/>
          </a:prstGeom>
        </p:spPr>
      </p:pic>
      <p:pic>
        <p:nvPicPr>
          <p:cNvPr id="16" name="Graphic 15" descr="Checkbox Checked with solid fill">
            <a:extLst>
              <a:ext uri="{FF2B5EF4-FFF2-40B4-BE49-F238E27FC236}">
                <a16:creationId xmlns:a16="http://schemas.microsoft.com/office/drawing/2014/main" id="{DD47F933-841C-037B-50FA-84C8C8587C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5740" y="5155844"/>
            <a:ext cx="784689" cy="784689"/>
          </a:xfrm>
          <a:prstGeom prst="rect">
            <a:avLst/>
          </a:prstGeom>
        </p:spPr>
      </p:pic>
      <p:pic>
        <p:nvPicPr>
          <p:cNvPr id="17" name="Graphic 16" descr="Checkbox Checked with solid fill">
            <a:extLst>
              <a:ext uri="{FF2B5EF4-FFF2-40B4-BE49-F238E27FC236}">
                <a16:creationId xmlns:a16="http://schemas.microsoft.com/office/drawing/2014/main" id="{0247D5E4-001C-C668-74AA-1C5A184F39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5739" y="5863511"/>
            <a:ext cx="784689" cy="784689"/>
          </a:xfrm>
          <a:prstGeom prst="rect">
            <a:avLst/>
          </a:prstGeom>
        </p:spPr>
      </p:pic>
      <p:pic>
        <p:nvPicPr>
          <p:cNvPr id="18" name="Graphic 17" descr="Checkbox Crossed with solid fill">
            <a:extLst>
              <a:ext uri="{FF2B5EF4-FFF2-40B4-BE49-F238E27FC236}">
                <a16:creationId xmlns:a16="http://schemas.microsoft.com/office/drawing/2014/main" id="{6EA6EFAF-2FFC-B892-CB8D-47B22B3A8C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45739" y="4461505"/>
            <a:ext cx="784690" cy="784690"/>
          </a:xfrm>
          <a:prstGeom prst="rect">
            <a:avLst/>
          </a:prstGeom>
        </p:spPr>
      </p:pic>
      <p:pic>
        <p:nvPicPr>
          <p:cNvPr id="19" name="Graphic 18" descr="Checkbox Crossed with solid fill">
            <a:extLst>
              <a:ext uri="{FF2B5EF4-FFF2-40B4-BE49-F238E27FC236}">
                <a16:creationId xmlns:a16="http://schemas.microsoft.com/office/drawing/2014/main" id="{1CC93D8C-2AB7-2D8E-3924-13E727BF9B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7539" y="5130806"/>
            <a:ext cx="784690" cy="784690"/>
          </a:xfrm>
          <a:prstGeom prst="rect">
            <a:avLst/>
          </a:prstGeom>
        </p:spPr>
      </p:pic>
      <p:pic>
        <p:nvPicPr>
          <p:cNvPr id="20" name="Graphic 19" descr="Checkbox Checked with solid fill">
            <a:extLst>
              <a:ext uri="{FF2B5EF4-FFF2-40B4-BE49-F238E27FC236}">
                <a16:creationId xmlns:a16="http://schemas.microsoft.com/office/drawing/2014/main" id="{1EE7B5CA-1775-95BA-42C1-5B01FF0E7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7540" y="4459062"/>
            <a:ext cx="784689" cy="784689"/>
          </a:xfrm>
          <a:prstGeom prst="rect">
            <a:avLst/>
          </a:prstGeom>
        </p:spPr>
      </p:pic>
      <p:pic>
        <p:nvPicPr>
          <p:cNvPr id="21" name="Graphic 20" descr="Checkbox Checked with solid fill">
            <a:extLst>
              <a:ext uri="{FF2B5EF4-FFF2-40B4-BE49-F238E27FC236}">
                <a16:creationId xmlns:a16="http://schemas.microsoft.com/office/drawing/2014/main" id="{60B89AD8-F546-7C37-8242-5D60BC8292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7540" y="5863510"/>
            <a:ext cx="784689" cy="784689"/>
          </a:xfrm>
          <a:prstGeom prst="rect">
            <a:avLst/>
          </a:prstGeom>
        </p:spPr>
      </p:pic>
    </p:spTree>
    <p:extLst>
      <p:ext uri="{BB962C8B-B14F-4D97-AF65-F5344CB8AC3E}">
        <p14:creationId xmlns:p14="http://schemas.microsoft.com/office/powerpoint/2010/main" val="1940898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1C41F96-A831-BA82-E3B7-C7D2D6EAB445}"/>
              </a:ext>
            </a:extLst>
          </p:cNvPr>
          <p:cNvSpPr>
            <a:spLocks noGrp="1"/>
          </p:cNvSpPr>
          <p:nvPr>
            <p:ph type="title"/>
          </p:nvPr>
        </p:nvSpPr>
        <p:spPr>
          <a:xfrm>
            <a:off x="1043631" y="809898"/>
            <a:ext cx="9942716" cy="1554480"/>
          </a:xfrm>
        </p:spPr>
        <p:txBody>
          <a:bodyPr anchor="ctr">
            <a:normAutofit/>
          </a:bodyPr>
          <a:lstStyle/>
          <a:p>
            <a:r>
              <a:rPr lang="en-US" sz="4800" dirty="0"/>
              <a:t>Exercise 1: Part 1</a:t>
            </a:r>
          </a:p>
        </p:txBody>
      </p:sp>
      <p:sp>
        <p:nvSpPr>
          <p:cNvPr id="3" name="Content Placeholder 2">
            <a:extLst>
              <a:ext uri="{FF2B5EF4-FFF2-40B4-BE49-F238E27FC236}">
                <a16:creationId xmlns:a16="http://schemas.microsoft.com/office/drawing/2014/main" id="{D5B2BFD1-4B83-DCB6-A8BE-E494C83CB19A}"/>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As a group, identify and describe a real-world domain:</a:t>
            </a:r>
          </a:p>
          <a:p>
            <a:r>
              <a:rPr lang="en-US" sz="2400" dirty="0"/>
              <a:t>What/who are the agents?</a:t>
            </a:r>
          </a:p>
          <a:p>
            <a:r>
              <a:rPr lang="en-US" sz="2400" dirty="0"/>
              <a:t>What are the tasks?</a:t>
            </a:r>
          </a:p>
          <a:p>
            <a:r>
              <a:rPr lang="en-US" sz="2400" dirty="0"/>
              <a:t>What are the decisions/actions that the agents have to make?</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621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5195BA-7106-2D4C-100E-7B7F509C90B1}"/>
              </a:ext>
            </a:extLst>
          </p:cNvPr>
          <p:cNvSpPr>
            <a:spLocks noGrp="1"/>
          </p:cNvSpPr>
          <p:nvPr>
            <p:ph type="title"/>
          </p:nvPr>
        </p:nvSpPr>
        <p:spPr>
          <a:xfrm>
            <a:off x="841248" y="548640"/>
            <a:ext cx="3600860" cy="5431536"/>
          </a:xfrm>
        </p:spPr>
        <p:txBody>
          <a:bodyPr>
            <a:normAutofit/>
          </a:bodyPr>
          <a:lstStyle/>
          <a:p>
            <a:r>
              <a:rPr lang="en-US" sz="5400" dirty="0"/>
              <a:t>Importance</a:t>
            </a:r>
          </a:p>
        </p:txBody>
      </p:sp>
      <p:sp>
        <p:nvSpPr>
          <p:cNvPr id="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582F80-C664-91C3-7B4E-EFE0254014A1}"/>
              </a:ext>
            </a:extLst>
          </p:cNvPr>
          <p:cNvSpPr>
            <a:spLocks noGrp="1"/>
          </p:cNvSpPr>
          <p:nvPr>
            <p:ph idx="1"/>
          </p:nvPr>
        </p:nvSpPr>
        <p:spPr>
          <a:xfrm>
            <a:off x="5126418" y="552091"/>
            <a:ext cx="6224335" cy="5431536"/>
          </a:xfrm>
        </p:spPr>
        <p:txBody>
          <a:bodyPr anchor="ctr">
            <a:normAutofit/>
          </a:bodyPr>
          <a:lstStyle/>
          <a:p>
            <a:r>
              <a:rPr lang="en-US" sz="2200" dirty="0"/>
              <a:t>Much better representation for real-world scenarios</a:t>
            </a:r>
          </a:p>
          <a:p>
            <a:pPr lvl="1"/>
            <a:r>
              <a:rPr lang="en-US" sz="2200" dirty="0"/>
              <a:t>Firefighters should be able to adapt to other units joining and leaving the effort</a:t>
            </a:r>
          </a:p>
          <a:p>
            <a:pPr lvl="1"/>
            <a:r>
              <a:rPr lang="en-US" sz="2200" dirty="0"/>
              <a:t>Team members should be able to adapt to the overall goals of the team changing</a:t>
            </a:r>
          </a:p>
          <a:p>
            <a:pPr lvl="1"/>
            <a:r>
              <a:rPr lang="en-US" sz="2200" dirty="0"/>
              <a:t>Robots should be able to adapt to new roles during a mission</a:t>
            </a:r>
            <a:br>
              <a:rPr lang="en-US" sz="2200" dirty="0"/>
            </a:br>
            <a:endParaRPr lang="en-US" sz="2200" dirty="0"/>
          </a:p>
          <a:p>
            <a:r>
              <a:rPr lang="en-US" sz="2200" dirty="0"/>
              <a:t>Common in applications such as emergency response, collaborative robotics, and smart grids</a:t>
            </a:r>
          </a:p>
        </p:txBody>
      </p:sp>
    </p:spTree>
    <p:extLst>
      <p:ext uri="{BB962C8B-B14F-4D97-AF65-F5344CB8AC3E}">
        <p14:creationId xmlns:p14="http://schemas.microsoft.com/office/powerpoint/2010/main" val="2960245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0" name="Group 1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1" name="Rectangle 2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22" name="Rectangle 2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1C41F96-A831-BA82-E3B7-C7D2D6EAB445}"/>
              </a:ext>
            </a:extLst>
          </p:cNvPr>
          <p:cNvSpPr>
            <a:spLocks noGrp="1"/>
          </p:cNvSpPr>
          <p:nvPr>
            <p:ph type="title"/>
          </p:nvPr>
        </p:nvSpPr>
        <p:spPr>
          <a:xfrm>
            <a:off x="1043631" y="809898"/>
            <a:ext cx="9942716" cy="1554480"/>
          </a:xfrm>
        </p:spPr>
        <p:txBody>
          <a:bodyPr anchor="ctr">
            <a:normAutofit/>
          </a:bodyPr>
          <a:lstStyle/>
          <a:p>
            <a:r>
              <a:rPr lang="en-US" sz="4800"/>
              <a:t>Exercise 1: Part 2</a:t>
            </a:r>
            <a:endParaRPr lang="en-US" sz="4800" dirty="0"/>
          </a:p>
        </p:txBody>
      </p:sp>
      <p:sp>
        <p:nvSpPr>
          <p:cNvPr id="3" name="Content Placeholder 2">
            <a:extLst>
              <a:ext uri="{FF2B5EF4-FFF2-40B4-BE49-F238E27FC236}">
                <a16:creationId xmlns:a16="http://schemas.microsoft.com/office/drawing/2014/main" id="{D5B2BFD1-4B83-DCB6-A8BE-E494C83CB19A}"/>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Discuss the types of openness that might manifest in the domain:</a:t>
            </a:r>
          </a:p>
          <a:p>
            <a:r>
              <a:rPr lang="en-US" sz="2400" dirty="0"/>
              <a:t>Is there agent openness in the domain?</a:t>
            </a:r>
          </a:p>
          <a:p>
            <a:r>
              <a:rPr lang="en-US" sz="2400" dirty="0"/>
              <a:t>Is there task openness in the domain?</a:t>
            </a:r>
          </a:p>
          <a:p>
            <a:r>
              <a:rPr lang="en-US" sz="2400" dirty="0"/>
              <a:t>Is there type openness in the domain?</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747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40" name="Group 3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5" name="Rectangle 3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6" name="Rectangle 3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7" name="Rectangle 3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39" name="Rectangle 3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2EDBF75-8779-23FD-0104-4A01824EF03B}"/>
              </a:ext>
            </a:extLst>
          </p:cNvPr>
          <p:cNvSpPr>
            <a:spLocks noGrp="1"/>
          </p:cNvSpPr>
          <p:nvPr>
            <p:ph type="title"/>
          </p:nvPr>
        </p:nvSpPr>
        <p:spPr>
          <a:xfrm>
            <a:off x="1043631" y="809898"/>
            <a:ext cx="9942716" cy="1554480"/>
          </a:xfrm>
        </p:spPr>
        <p:txBody>
          <a:bodyPr anchor="ctr">
            <a:normAutofit/>
          </a:bodyPr>
          <a:lstStyle/>
          <a:p>
            <a:r>
              <a:rPr lang="en-US" sz="4800" dirty="0"/>
              <a:t>Exercise 1: Part 3</a:t>
            </a:r>
          </a:p>
        </p:txBody>
      </p:sp>
      <p:sp>
        <p:nvSpPr>
          <p:cNvPr id="3" name="Content Placeholder 2">
            <a:extLst>
              <a:ext uri="{FF2B5EF4-FFF2-40B4-BE49-F238E27FC236}">
                <a16:creationId xmlns:a16="http://schemas.microsoft.com/office/drawing/2014/main" id="{93D86272-DAD8-4580-293D-908E7C9F6D7B}"/>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Switch domains with another group, review their domain and openness, and identify if there are other ways that openness might manifest in that domain.</a:t>
            </a:r>
          </a:p>
        </p:txBody>
      </p:sp>
      <p:cxnSp>
        <p:nvCxnSpPr>
          <p:cNvPr id="41" name="Straight Connector 4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513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7FC0D5-6B85-BF6F-50B7-7D4BFD301735}"/>
              </a:ext>
            </a:extLst>
          </p:cNvPr>
          <p:cNvSpPr>
            <a:spLocks noGrp="1"/>
          </p:cNvSpPr>
          <p:nvPr>
            <p:ph type="title"/>
          </p:nvPr>
        </p:nvSpPr>
        <p:spPr>
          <a:xfrm>
            <a:off x="841248" y="548640"/>
            <a:ext cx="3600860" cy="5431536"/>
          </a:xfrm>
        </p:spPr>
        <p:txBody>
          <a:bodyPr>
            <a:normAutofit/>
          </a:bodyPr>
          <a:lstStyle/>
          <a:p>
            <a:r>
              <a:rPr lang="en-US" sz="4600" dirty="0"/>
              <a:t>Challenges in Open Environments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BA19EB7-519E-B0D9-B0E6-0BC7EEE55765}"/>
              </a:ext>
            </a:extLst>
          </p:cNvPr>
          <p:cNvSpPr>
            <a:spLocks noGrp="1"/>
          </p:cNvSpPr>
          <p:nvPr>
            <p:ph idx="1"/>
          </p:nvPr>
        </p:nvSpPr>
        <p:spPr>
          <a:xfrm>
            <a:off x="5126418" y="548640"/>
            <a:ext cx="6224335" cy="5823131"/>
          </a:xfrm>
        </p:spPr>
        <p:txBody>
          <a:bodyPr anchor="ctr">
            <a:normAutofit/>
          </a:bodyPr>
          <a:lstStyle/>
          <a:p>
            <a:r>
              <a:rPr lang="en-US" sz="2200" b="1" dirty="0"/>
              <a:t>Increased uncertainty</a:t>
            </a:r>
          </a:p>
          <a:p>
            <a:pPr lvl="1"/>
            <a:r>
              <a:rPr lang="en-US" sz="2200" dirty="0"/>
              <a:t>Unpredictability in future states and decisions</a:t>
            </a:r>
          </a:p>
          <a:p>
            <a:pPr lvl="1"/>
            <a:r>
              <a:rPr lang="en-US" sz="2200" dirty="0"/>
              <a:t>Less certainty in transition probabilities due to the presence / absence of agents</a:t>
            </a:r>
          </a:p>
          <a:p>
            <a:pPr lvl="1"/>
            <a:r>
              <a:rPr lang="en-US" sz="2200" dirty="0"/>
              <a:t>Systems must be robust against these uncertainties to make reliable decisions</a:t>
            </a:r>
            <a:br>
              <a:rPr lang="en-US" sz="2200" dirty="0"/>
            </a:br>
            <a:endParaRPr lang="en-US" sz="2200" dirty="0"/>
          </a:p>
          <a:p>
            <a:r>
              <a:rPr lang="en-US" sz="2200" b="1" dirty="0"/>
              <a:t>Computational complexity</a:t>
            </a:r>
          </a:p>
          <a:p>
            <a:pPr lvl="1"/>
            <a:r>
              <a:rPr lang="en-US" sz="2200" dirty="0"/>
              <a:t>Dynamism increases reasoning and planning complexity</a:t>
            </a:r>
            <a:br>
              <a:rPr lang="en-US" sz="2200" dirty="0"/>
            </a:br>
            <a:endParaRPr lang="en-US" sz="2200" dirty="0"/>
          </a:p>
          <a:p>
            <a:r>
              <a:rPr lang="en-US" sz="2200" b="1" dirty="0"/>
              <a:t>Reasoning challenges</a:t>
            </a:r>
          </a:p>
          <a:p>
            <a:pPr lvl="1"/>
            <a:r>
              <a:rPr lang="en-US" sz="2200" dirty="0"/>
              <a:t>Prediction actions of new agents that are dynamic creates problems in accurate modeling</a:t>
            </a:r>
          </a:p>
        </p:txBody>
      </p:sp>
    </p:spTree>
    <p:extLst>
      <p:ext uri="{BB962C8B-B14F-4D97-AF65-F5344CB8AC3E}">
        <p14:creationId xmlns:p14="http://schemas.microsoft.com/office/powerpoint/2010/main" val="1896455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E412D4-C045-EEA7-02D6-15BAB30C334D}"/>
              </a:ext>
            </a:extLst>
          </p:cNvPr>
          <p:cNvSpPr>
            <a:spLocks noGrp="1"/>
          </p:cNvSpPr>
          <p:nvPr>
            <p:ph type="title"/>
          </p:nvPr>
        </p:nvSpPr>
        <p:spPr>
          <a:xfrm>
            <a:off x="841248" y="548640"/>
            <a:ext cx="3600860" cy="5431536"/>
          </a:xfrm>
        </p:spPr>
        <p:txBody>
          <a:bodyPr>
            <a:normAutofit/>
          </a:bodyPr>
          <a:lstStyle/>
          <a:p>
            <a:r>
              <a:rPr lang="en-US" sz="4600" dirty="0"/>
              <a:t>Opportunities in Open Environments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5A6EA9D-199F-A9C6-1F5D-A303658D41E9}"/>
              </a:ext>
            </a:extLst>
          </p:cNvPr>
          <p:cNvSpPr>
            <a:spLocks noGrp="1"/>
          </p:cNvSpPr>
          <p:nvPr>
            <p:ph idx="1"/>
          </p:nvPr>
        </p:nvSpPr>
        <p:spPr>
          <a:xfrm>
            <a:off x="5126418" y="552091"/>
            <a:ext cx="6224335" cy="5431536"/>
          </a:xfrm>
        </p:spPr>
        <p:txBody>
          <a:bodyPr anchor="ctr">
            <a:normAutofit/>
          </a:bodyPr>
          <a:lstStyle/>
          <a:p>
            <a:r>
              <a:rPr lang="en-US" sz="2200" dirty="0"/>
              <a:t>Potential for systems to become </a:t>
            </a:r>
            <a:r>
              <a:rPr lang="en-US" sz="2200" b="1" dirty="0"/>
              <a:t>more adaptive and resilient</a:t>
            </a:r>
          </a:p>
          <a:p>
            <a:pPr lvl="1"/>
            <a:r>
              <a:rPr lang="en-US" sz="2200" dirty="0"/>
              <a:t>Systems can adjust to new agents and still perform tasks in dynamic settings</a:t>
            </a:r>
            <a:br>
              <a:rPr lang="en-US" sz="2200" dirty="0"/>
            </a:br>
            <a:endParaRPr lang="en-US" sz="2200" dirty="0"/>
          </a:p>
          <a:p>
            <a:r>
              <a:rPr lang="en-US" sz="2200" dirty="0"/>
              <a:t>Development of solutions to </a:t>
            </a:r>
            <a:r>
              <a:rPr lang="en-US" sz="2200" b="1" dirty="0"/>
              <a:t>dynamic challenges</a:t>
            </a:r>
          </a:p>
          <a:p>
            <a:pPr lvl="1"/>
            <a:r>
              <a:rPr lang="en-US" sz="2200" dirty="0"/>
              <a:t>Potential for efficient management of large numbers of more specialized agents to perform tasks</a:t>
            </a:r>
          </a:p>
        </p:txBody>
      </p:sp>
    </p:spTree>
    <p:extLst>
      <p:ext uri="{BB962C8B-B14F-4D97-AF65-F5344CB8AC3E}">
        <p14:creationId xmlns:p14="http://schemas.microsoft.com/office/powerpoint/2010/main" val="4164644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580530-204D-D761-6E4E-2F4B05CF4870}"/>
              </a:ext>
            </a:extLst>
          </p:cNvPr>
          <p:cNvSpPr txBox="1"/>
          <p:nvPr/>
        </p:nvSpPr>
        <p:spPr>
          <a:xfrm>
            <a:off x="3345727" y="2352907"/>
            <a:ext cx="5500545" cy="1200329"/>
          </a:xfrm>
          <a:prstGeom prst="rect">
            <a:avLst/>
          </a:prstGeom>
          <a:noFill/>
        </p:spPr>
        <p:txBody>
          <a:bodyPr wrap="none" rtlCol="0">
            <a:spAutoFit/>
          </a:bodyPr>
          <a:lstStyle/>
          <a:p>
            <a:r>
              <a:rPr lang="en-US" sz="7200" b="1" dirty="0"/>
              <a:t>Intermission</a:t>
            </a:r>
          </a:p>
        </p:txBody>
      </p:sp>
      <p:sp>
        <p:nvSpPr>
          <p:cNvPr id="5" name="TextBox 4">
            <a:extLst>
              <a:ext uri="{FF2B5EF4-FFF2-40B4-BE49-F238E27FC236}">
                <a16:creationId xmlns:a16="http://schemas.microsoft.com/office/drawing/2014/main" id="{7BE4A054-5EE7-1F82-2309-71C6EC900684}"/>
              </a:ext>
            </a:extLst>
          </p:cNvPr>
          <p:cNvSpPr txBox="1"/>
          <p:nvPr/>
        </p:nvSpPr>
        <p:spPr>
          <a:xfrm>
            <a:off x="3865356" y="4042317"/>
            <a:ext cx="4461286" cy="830997"/>
          </a:xfrm>
          <a:prstGeom prst="rect">
            <a:avLst/>
          </a:prstGeom>
          <a:noFill/>
        </p:spPr>
        <p:txBody>
          <a:bodyPr wrap="none" rtlCol="0">
            <a:spAutoFit/>
          </a:bodyPr>
          <a:lstStyle/>
          <a:p>
            <a:r>
              <a:rPr lang="en-US" sz="4800" dirty="0"/>
              <a:t>15 minute break</a:t>
            </a:r>
          </a:p>
        </p:txBody>
      </p:sp>
    </p:spTree>
    <p:extLst>
      <p:ext uri="{BB962C8B-B14F-4D97-AF65-F5344CB8AC3E}">
        <p14:creationId xmlns:p14="http://schemas.microsoft.com/office/powerpoint/2010/main" val="931219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B987BB-A989-0227-A106-136632771679}"/>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55758AC-9BB7-B1AF-E75B-7958998D5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E88800C-6DB4-1E48-E724-3B8D7D7875E8}"/>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199C87A2-09E7-178E-3691-05A8FD769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28C687CD-C66D-8EE5-B8C8-7478D5069FEC}"/>
              </a:ext>
            </a:extLst>
          </p:cNvPr>
          <p:cNvSpPr>
            <a:spLocks noGrp="1"/>
          </p:cNvSpPr>
          <p:nvPr>
            <p:ph idx="1"/>
          </p:nvPr>
        </p:nvSpPr>
        <p:spPr>
          <a:xfrm>
            <a:off x="838200" y="1929384"/>
            <a:ext cx="10515600" cy="4928616"/>
          </a:xfrm>
        </p:spPr>
        <p:txBody>
          <a:bodyPr>
            <a:normAutofit lnSpcReduction="10000"/>
          </a:bodyPr>
          <a:lstStyle/>
          <a:p>
            <a:r>
              <a:rPr lang="en-US" sz="2200" dirty="0">
                <a:solidFill>
                  <a:schemeClr val="bg1">
                    <a:lumMod val="75000"/>
                  </a:schemeClr>
                </a:solidFill>
              </a:rPr>
              <a:t>Topic 1: Introduction to Open Agent Systems [45 min]</a:t>
            </a:r>
          </a:p>
          <a:p>
            <a:pPr lvl="1"/>
            <a:r>
              <a:rPr lang="en-US" sz="1800" dirty="0">
                <a:solidFill>
                  <a:schemeClr val="bg1">
                    <a:lumMod val="75000"/>
                  </a:schemeClr>
                </a:solidFill>
              </a:rPr>
              <a:t>Types and Sources of Openness</a:t>
            </a:r>
          </a:p>
          <a:p>
            <a:pPr lvl="1"/>
            <a:r>
              <a:rPr lang="en-US" sz="1800" dirty="0">
                <a:solidFill>
                  <a:schemeClr val="bg1">
                    <a:lumMod val="75000"/>
                  </a:schemeClr>
                </a:solidFill>
              </a:rPr>
              <a:t>Challenges caused by Openness</a:t>
            </a:r>
          </a:p>
          <a:p>
            <a:pPr lvl="1"/>
            <a:r>
              <a:rPr lang="en-US" sz="1800" dirty="0">
                <a:solidFill>
                  <a:schemeClr val="bg1">
                    <a:lumMod val="75000"/>
                  </a:schemeClr>
                </a:solidFill>
              </a:rPr>
              <a:t>Example Applications</a:t>
            </a:r>
            <a:br>
              <a:rPr lang="en-US" sz="2200" dirty="0">
                <a:solidFill>
                  <a:schemeClr val="bg1">
                    <a:lumMod val="75000"/>
                  </a:schemeClr>
                </a:solidFill>
              </a:rPr>
            </a:br>
            <a:endParaRPr lang="en-US" sz="2200" dirty="0">
              <a:solidFill>
                <a:schemeClr val="bg1">
                  <a:lumMod val="75000"/>
                </a:schemeClr>
              </a:solidFill>
            </a:endParaRPr>
          </a:p>
          <a:p>
            <a:r>
              <a:rPr lang="en-US" sz="2200" b="1" dirty="0"/>
              <a:t>Topic 2: Multiagent Reasoning in OASYS</a:t>
            </a:r>
            <a:r>
              <a:rPr lang="en-US" sz="2200" dirty="0"/>
              <a:t> [50 min]</a:t>
            </a:r>
          </a:p>
          <a:p>
            <a:pPr lvl="1"/>
            <a:r>
              <a:rPr lang="en-US" sz="1800" dirty="0"/>
              <a:t>Origins of OASYS</a:t>
            </a:r>
          </a:p>
          <a:p>
            <a:pPr lvl="1"/>
            <a:r>
              <a:rPr lang="en-US" sz="1800" dirty="0"/>
              <a:t>Background: (Multiagent) Markov Decision Processes</a:t>
            </a:r>
          </a:p>
          <a:p>
            <a:pPr lvl="1"/>
            <a:r>
              <a:rPr lang="en-US" sz="1800" dirty="0"/>
              <a:t>Planning and Reinforcement Learning Solutions</a:t>
            </a:r>
            <a:br>
              <a:rPr lang="en-US" sz="1800" dirty="0"/>
            </a:br>
            <a:endParaRPr lang="en-US" sz="1800" dirty="0"/>
          </a:p>
          <a:p>
            <a:r>
              <a:rPr lang="en-US" sz="2200" dirty="0">
                <a:solidFill>
                  <a:schemeClr val="bg1">
                    <a:lumMod val="75000"/>
                  </a:schemeClr>
                </a:solidFill>
              </a:rPr>
              <a:t>Topic 3: Emerging and Future Research in OASYS [45 min]</a:t>
            </a:r>
          </a:p>
          <a:p>
            <a:pPr lvl="1"/>
            <a:r>
              <a:rPr lang="en-US" sz="1800" dirty="0">
                <a:solidFill>
                  <a:schemeClr val="bg1">
                    <a:lumMod val="75000"/>
                  </a:schemeClr>
                </a:solidFill>
              </a:rPr>
              <a:t>Addressing scalability to many-agent systems</a:t>
            </a:r>
          </a:p>
          <a:p>
            <a:pPr lvl="1"/>
            <a:r>
              <a:rPr lang="en-US" sz="1800" dirty="0">
                <a:solidFill>
                  <a:schemeClr val="bg1">
                    <a:lumMod val="75000"/>
                  </a:schemeClr>
                </a:solidFill>
              </a:rPr>
              <a:t>Focusing on Task and Type Openness</a:t>
            </a:r>
          </a:p>
          <a:p>
            <a:pPr lvl="1"/>
            <a:r>
              <a:rPr lang="en-US" sz="1800" dirty="0">
                <a:solidFill>
                  <a:schemeClr val="bg1">
                    <a:lumMod val="75000"/>
                  </a:schemeClr>
                </a:solidFill>
              </a:rPr>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4: MOASEI Competition and Community Discussion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2581559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03AF13-2B11-6D7D-DA80-39136968F1C2}"/>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9D1A5D8-9B5C-69A5-CBEF-73D7DBF07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C96784E-68B4-683D-89AA-1CD29EAC11ED}"/>
              </a:ext>
            </a:extLst>
          </p:cNvPr>
          <p:cNvSpPr>
            <a:spLocks noGrp="1"/>
          </p:cNvSpPr>
          <p:nvPr>
            <p:ph type="title"/>
          </p:nvPr>
        </p:nvSpPr>
        <p:spPr>
          <a:xfrm>
            <a:off x="838200" y="365125"/>
            <a:ext cx="10515600" cy="1325563"/>
          </a:xfrm>
        </p:spPr>
        <p:txBody>
          <a:bodyPr>
            <a:normAutofit/>
          </a:bodyPr>
          <a:lstStyle/>
          <a:p>
            <a:r>
              <a:rPr lang="en-US" sz="5400" dirty="0"/>
              <a:t>Origins of Open Agent Systems</a:t>
            </a:r>
          </a:p>
        </p:txBody>
      </p:sp>
      <p:sp>
        <p:nvSpPr>
          <p:cNvPr id="24" name="sketch line">
            <a:extLst>
              <a:ext uri="{FF2B5EF4-FFF2-40B4-BE49-F238E27FC236}">
                <a16:creationId xmlns:a16="http://schemas.microsoft.com/office/drawing/2014/main" id="{CB6F5614-7B88-47AB-572C-873BF5C0F3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FA50A2D4-F38E-2A88-A2D5-D4526C5A01F4}"/>
              </a:ext>
            </a:extLst>
          </p:cNvPr>
          <p:cNvSpPr>
            <a:spLocks noGrp="1"/>
          </p:cNvSpPr>
          <p:nvPr>
            <p:ph idx="1"/>
          </p:nvPr>
        </p:nvSpPr>
        <p:spPr>
          <a:xfrm>
            <a:off x="838200" y="2632901"/>
            <a:ext cx="10515600" cy="4225099"/>
          </a:xfrm>
        </p:spPr>
        <p:txBody>
          <a:bodyPr>
            <a:normAutofit/>
          </a:bodyPr>
          <a:lstStyle/>
          <a:p>
            <a:pPr marL="0" indent="0">
              <a:buNone/>
            </a:pPr>
            <a:r>
              <a:rPr lang="en-US" sz="2400" b="1" dirty="0"/>
              <a:t>Software Infrastructure</a:t>
            </a:r>
          </a:p>
          <a:p>
            <a:r>
              <a:rPr lang="en-US" sz="2400" dirty="0" err="1"/>
              <a:t>Shehory</a:t>
            </a:r>
            <a:r>
              <a:rPr lang="en-US" sz="2400" dirty="0"/>
              <a:t> (2000): defined openness as agents joining and leaving the system, often in dynamic ways </a:t>
            </a:r>
            <a:r>
              <a:rPr lang="en-US" sz="2400" u="sng" dirty="0"/>
              <a:t>without global notification</a:t>
            </a:r>
            <a:br>
              <a:rPr lang="en-US" sz="2400" u="sng" dirty="0"/>
            </a:br>
            <a:endParaRPr lang="en-US" sz="2400" dirty="0"/>
          </a:p>
          <a:p>
            <a:r>
              <a:rPr lang="en-US" sz="2400" dirty="0" err="1"/>
              <a:t>Calmet</a:t>
            </a:r>
            <a:r>
              <a:rPr lang="en-US" sz="2400" dirty="0"/>
              <a:t> (2004): open society allows new agents to join </a:t>
            </a:r>
            <a:r>
              <a:rPr lang="en-US" sz="2400" u="sng" dirty="0"/>
              <a:t>without definite goals</a:t>
            </a:r>
            <a:br>
              <a:rPr lang="en-US" sz="2400" u="sng" dirty="0"/>
            </a:br>
            <a:endParaRPr lang="en-US" sz="2400" dirty="0"/>
          </a:p>
          <a:p>
            <a:r>
              <a:rPr lang="en-US" sz="2400" dirty="0" err="1"/>
              <a:t>Jamroga</a:t>
            </a:r>
            <a:r>
              <a:rPr lang="en-US" sz="2400" dirty="0"/>
              <a:t>, </a:t>
            </a:r>
            <a:r>
              <a:rPr lang="en-US" sz="2400" dirty="0" err="1"/>
              <a:t>Meski</a:t>
            </a:r>
            <a:r>
              <a:rPr lang="en-US" sz="2400" dirty="0"/>
              <a:t>, &amp; </a:t>
            </a:r>
            <a:r>
              <a:rPr lang="en-US" sz="2400" dirty="0" err="1"/>
              <a:t>Szreter</a:t>
            </a:r>
            <a:r>
              <a:rPr lang="en-US" sz="2400" dirty="0"/>
              <a:t> (2013): </a:t>
            </a:r>
            <a:r>
              <a:rPr lang="en-US" sz="2400" u="sng" dirty="0"/>
              <a:t>degree of openness</a:t>
            </a:r>
            <a:r>
              <a:rPr lang="en-US" sz="2400" dirty="0"/>
              <a:t> is the complexity of minimal changes needed to add or remove an agent from the system</a:t>
            </a:r>
          </a:p>
        </p:txBody>
      </p:sp>
    </p:spTree>
    <p:extLst>
      <p:ext uri="{BB962C8B-B14F-4D97-AF65-F5344CB8AC3E}">
        <p14:creationId xmlns:p14="http://schemas.microsoft.com/office/powerpoint/2010/main" val="3483715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DE0B8E-78F7-E33E-A3C5-E3CD3574C37E}"/>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D87B9AA-B5ED-02A2-BAE9-CE3AB27E0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566F1A0-45B5-74F5-190F-C6C599A864C3}"/>
              </a:ext>
            </a:extLst>
          </p:cNvPr>
          <p:cNvSpPr>
            <a:spLocks noGrp="1"/>
          </p:cNvSpPr>
          <p:nvPr>
            <p:ph type="title"/>
          </p:nvPr>
        </p:nvSpPr>
        <p:spPr>
          <a:xfrm>
            <a:off x="838200" y="365125"/>
            <a:ext cx="10515600" cy="1325563"/>
          </a:xfrm>
        </p:spPr>
        <p:txBody>
          <a:bodyPr>
            <a:normAutofit/>
          </a:bodyPr>
          <a:lstStyle/>
          <a:p>
            <a:r>
              <a:rPr lang="en-US" sz="5400" dirty="0"/>
              <a:t>Origins of Open Agent Systems</a:t>
            </a:r>
          </a:p>
        </p:txBody>
      </p:sp>
      <p:sp>
        <p:nvSpPr>
          <p:cNvPr id="24" name="sketch line">
            <a:extLst>
              <a:ext uri="{FF2B5EF4-FFF2-40B4-BE49-F238E27FC236}">
                <a16:creationId xmlns:a16="http://schemas.microsoft.com/office/drawing/2014/main" id="{4EE278C4-3E9C-C70C-AA79-1D289CA51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CD64ECD-433E-A9DC-3D47-615345BD139A}"/>
              </a:ext>
            </a:extLst>
          </p:cNvPr>
          <p:cNvSpPr>
            <a:spLocks noGrp="1"/>
          </p:cNvSpPr>
          <p:nvPr>
            <p:ph idx="1"/>
          </p:nvPr>
        </p:nvSpPr>
        <p:spPr>
          <a:xfrm>
            <a:off x="838200" y="2838641"/>
            <a:ext cx="10515600" cy="4019359"/>
          </a:xfrm>
        </p:spPr>
        <p:txBody>
          <a:bodyPr>
            <a:normAutofit/>
          </a:bodyPr>
          <a:lstStyle/>
          <a:p>
            <a:pPr marL="0" indent="0">
              <a:buNone/>
            </a:pPr>
            <a:r>
              <a:rPr lang="en-US" sz="2200" b="1" dirty="0"/>
              <a:t>Trust and Reputation Systems</a:t>
            </a:r>
          </a:p>
          <a:p>
            <a:r>
              <a:rPr lang="en-US" sz="2200" dirty="0"/>
              <a:t>Huynh, Jennings, &amp; Shadbolt (2006): study how to </a:t>
            </a:r>
            <a:r>
              <a:rPr lang="en-US" sz="2200" u="sng" dirty="0"/>
              <a:t>model trust</a:t>
            </a:r>
            <a:r>
              <a:rPr lang="en-US" sz="2200" dirty="0"/>
              <a:t> in open MAS where the set of agents change over time</a:t>
            </a:r>
          </a:p>
          <a:p>
            <a:endParaRPr lang="en-US" sz="2200" dirty="0"/>
          </a:p>
          <a:p>
            <a:r>
              <a:rPr lang="en-US" sz="2200" dirty="0" err="1"/>
              <a:t>Pinoyl</a:t>
            </a:r>
            <a:r>
              <a:rPr lang="en-US" sz="2200" dirty="0"/>
              <a:t> &amp; Sabater-Mir (2011): how to </a:t>
            </a:r>
            <a:r>
              <a:rPr lang="en-US" sz="2200" u="sng" dirty="0"/>
              <a:t>control interactions</a:t>
            </a:r>
            <a:r>
              <a:rPr lang="en-US" sz="2200" dirty="0"/>
              <a:t> between agents to find trustworthy partners in open systems where agents come and go</a:t>
            </a:r>
            <a:endParaRPr lang="en-US" sz="1800" dirty="0"/>
          </a:p>
        </p:txBody>
      </p:sp>
    </p:spTree>
    <p:extLst>
      <p:ext uri="{BB962C8B-B14F-4D97-AF65-F5344CB8AC3E}">
        <p14:creationId xmlns:p14="http://schemas.microsoft.com/office/powerpoint/2010/main" val="3447929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9201F3-5193-B9C2-E31B-968BCBC18046}"/>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52FA705-22D0-EA99-4685-F848A927A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0D48D4E-8526-8B9F-D47B-A10EB85B1D1A}"/>
              </a:ext>
            </a:extLst>
          </p:cNvPr>
          <p:cNvSpPr>
            <a:spLocks noGrp="1"/>
          </p:cNvSpPr>
          <p:nvPr>
            <p:ph type="title"/>
          </p:nvPr>
        </p:nvSpPr>
        <p:spPr>
          <a:xfrm>
            <a:off x="838200" y="365125"/>
            <a:ext cx="10515600" cy="1325563"/>
          </a:xfrm>
        </p:spPr>
        <p:txBody>
          <a:bodyPr>
            <a:normAutofit/>
          </a:bodyPr>
          <a:lstStyle/>
          <a:p>
            <a:r>
              <a:rPr lang="en-US" sz="5400" dirty="0"/>
              <a:t>Origins of Open Agent Systems</a:t>
            </a:r>
          </a:p>
        </p:txBody>
      </p:sp>
      <p:sp>
        <p:nvSpPr>
          <p:cNvPr id="24" name="sketch line">
            <a:extLst>
              <a:ext uri="{FF2B5EF4-FFF2-40B4-BE49-F238E27FC236}">
                <a16:creationId xmlns:a16="http://schemas.microsoft.com/office/drawing/2014/main" id="{02DA208C-8B9C-FBB1-85D0-741DB1FDB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575E3D0-76E7-736D-FCD1-486D6E174655}"/>
              </a:ext>
            </a:extLst>
          </p:cNvPr>
          <p:cNvSpPr>
            <a:spLocks noGrp="1"/>
          </p:cNvSpPr>
          <p:nvPr>
            <p:ph idx="1"/>
          </p:nvPr>
        </p:nvSpPr>
        <p:spPr>
          <a:xfrm>
            <a:off x="838200" y="2271713"/>
            <a:ext cx="10515600" cy="4586287"/>
          </a:xfrm>
        </p:spPr>
        <p:txBody>
          <a:bodyPr>
            <a:normAutofit/>
          </a:bodyPr>
          <a:lstStyle/>
          <a:p>
            <a:pPr marL="0" indent="0">
              <a:buNone/>
            </a:pPr>
            <a:r>
              <a:rPr lang="en-US" sz="2200" b="1" dirty="0"/>
              <a:t>Decision Making</a:t>
            </a:r>
          </a:p>
          <a:p>
            <a:r>
              <a:rPr lang="en-US" sz="2200" dirty="0" err="1"/>
              <a:t>Jumadinova</a:t>
            </a:r>
            <a:r>
              <a:rPr lang="en-US" sz="2200" dirty="0"/>
              <a:t> </a:t>
            </a:r>
            <a:r>
              <a:rPr lang="en-US" sz="2200" i="1" dirty="0"/>
              <a:t>et al</a:t>
            </a:r>
            <a:r>
              <a:rPr lang="en-US" sz="2200" dirty="0"/>
              <a:t>. (2014): modeled the </a:t>
            </a:r>
            <a:r>
              <a:rPr lang="en-US" sz="2200" u="sng" dirty="0"/>
              <a:t>rates at which</a:t>
            </a:r>
            <a:r>
              <a:rPr lang="en-US" sz="2200" b="1" dirty="0"/>
              <a:t> </a:t>
            </a:r>
            <a:r>
              <a:rPr lang="en-US" sz="2200" dirty="0"/>
              <a:t>agents and tasks join and leave the environment when deciding which tasks to bid on in a contract-net protocol</a:t>
            </a:r>
            <a:br>
              <a:rPr lang="en-US" sz="2200" dirty="0"/>
            </a:br>
            <a:endParaRPr lang="en-US" sz="2200" dirty="0"/>
          </a:p>
          <a:p>
            <a:r>
              <a:rPr lang="en-US" sz="2200" dirty="0"/>
              <a:t>Chen </a:t>
            </a:r>
            <a:r>
              <a:rPr lang="en-US" sz="2200" i="1" dirty="0"/>
              <a:t>et al</a:t>
            </a:r>
            <a:r>
              <a:rPr lang="en-US" sz="2200" dirty="0"/>
              <a:t>. (2015): considered agent and task openness in </a:t>
            </a:r>
            <a:r>
              <a:rPr lang="en-US" sz="2200" b="1" dirty="0"/>
              <a:t>ad hoc environments </a:t>
            </a:r>
            <a:r>
              <a:rPr lang="en-US" sz="2200" dirty="0"/>
              <a:t>(Stone et al., 2010) where agents must interact with others with </a:t>
            </a:r>
            <a:r>
              <a:rPr lang="en-US" sz="2200" u="sng" dirty="0"/>
              <a:t>no opportunity for prior coordination or communication</a:t>
            </a:r>
            <a:br>
              <a:rPr lang="en-US" sz="2200" u="sng" dirty="0"/>
            </a:br>
            <a:endParaRPr lang="en-US" sz="2200" u="sng" dirty="0"/>
          </a:p>
          <a:p>
            <a:r>
              <a:rPr lang="en-US" sz="2200" dirty="0"/>
              <a:t>Chen, Eck, &amp; Soh (2016): extended agent and task openness to </a:t>
            </a:r>
            <a:r>
              <a:rPr lang="en-US" sz="2200" b="1" dirty="0"/>
              <a:t>human collaborative task assignment</a:t>
            </a:r>
            <a:r>
              <a:rPr lang="en-US" sz="2200" dirty="0"/>
              <a:t> for supporting the gig economy</a:t>
            </a:r>
            <a:endParaRPr lang="en-US" sz="1800" dirty="0"/>
          </a:p>
        </p:txBody>
      </p:sp>
    </p:spTree>
    <p:extLst>
      <p:ext uri="{BB962C8B-B14F-4D97-AF65-F5344CB8AC3E}">
        <p14:creationId xmlns:p14="http://schemas.microsoft.com/office/powerpoint/2010/main" val="2890628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04E1A0-FF47-E26A-4210-DF194D5032D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E54021-D123-B8F4-600E-434B57FB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B808EBC-CDDD-4F67-B9E7-318A0ADFD5C2}"/>
              </a:ext>
            </a:extLst>
          </p:cNvPr>
          <p:cNvSpPr>
            <a:spLocks noGrp="1"/>
          </p:cNvSpPr>
          <p:nvPr>
            <p:ph type="title"/>
          </p:nvPr>
        </p:nvSpPr>
        <p:spPr>
          <a:xfrm>
            <a:off x="841248" y="548640"/>
            <a:ext cx="3600860" cy="5431536"/>
          </a:xfrm>
        </p:spPr>
        <p:txBody>
          <a:bodyPr>
            <a:normAutofit/>
          </a:bodyPr>
          <a:lstStyle/>
          <a:p>
            <a:r>
              <a:rPr lang="en-US" sz="4600" dirty="0"/>
              <a:t>Markov Decision Processes</a:t>
            </a:r>
          </a:p>
        </p:txBody>
      </p:sp>
      <p:sp>
        <p:nvSpPr>
          <p:cNvPr id="10" name="sketch line">
            <a:extLst>
              <a:ext uri="{FF2B5EF4-FFF2-40B4-BE49-F238E27FC236}">
                <a16:creationId xmlns:a16="http://schemas.microsoft.com/office/drawing/2014/main" id="{76F70AA6-5844-26AD-F1B3-1A28D3A25D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 name="Oval 5">
            <a:extLst>
              <a:ext uri="{FF2B5EF4-FFF2-40B4-BE49-F238E27FC236}">
                <a16:creationId xmlns:a16="http://schemas.microsoft.com/office/drawing/2014/main" id="{93CB4A2A-21E4-0674-684A-36494E56A5B6}"/>
              </a:ext>
            </a:extLst>
          </p:cNvPr>
          <p:cNvSpPr/>
          <p:nvPr/>
        </p:nvSpPr>
        <p:spPr>
          <a:xfrm>
            <a:off x="5150069" y="3043988"/>
            <a:ext cx="1860331" cy="827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Agent</a:t>
            </a:r>
          </a:p>
        </p:txBody>
      </p:sp>
      <p:sp>
        <p:nvSpPr>
          <p:cNvPr id="7" name="Cloud 6">
            <a:extLst>
              <a:ext uri="{FF2B5EF4-FFF2-40B4-BE49-F238E27FC236}">
                <a16:creationId xmlns:a16="http://schemas.microsoft.com/office/drawing/2014/main" id="{0FB941AF-58A3-68E4-C313-61A43D285A30}"/>
              </a:ext>
            </a:extLst>
          </p:cNvPr>
          <p:cNvSpPr/>
          <p:nvPr/>
        </p:nvSpPr>
        <p:spPr>
          <a:xfrm>
            <a:off x="8944304" y="2511902"/>
            <a:ext cx="2932386" cy="189186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Environment</a:t>
            </a:r>
          </a:p>
        </p:txBody>
      </p:sp>
      <p:cxnSp>
        <p:nvCxnSpPr>
          <p:cNvPr id="11" name="Curved Connector 10">
            <a:extLst>
              <a:ext uri="{FF2B5EF4-FFF2-40B4-BE49-F238E27FC236}">
                <a16:creationId xmlns:a16="http://schemas.microsoft.com/office/drawing/2014/main" id="{EDBCCB55-CF30-73DE-1151-27C88EF73D66}"/>
              </a:ext>
            </a:extLst>
          </p:cNvPr>
          <p:cNvCxnSpPr>
            <a:stCxn id="7" idx="3"/>
            <a:endCxn id="6" idx="0"/>
          </p:cNvCxnSpPr>
          <p:nvPr/>
        </p:nvCxnSpPr>
        <p:spPr>
          <a:xfrm rot="16200000" flipH="1" flipV="1">
            <a:off x="8033407" y="666898"/>
            <a:ext cx="423917" cy="4330262"/>
          </a:xfrm>
          <a:prstGeom prst="curvedConnector3">
            <a:avLst>
              <a:gd name="adj1" fmla="val -141426"/>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Curved Connector 11">
            <a:extLst>
              <a:ext uri="{FF2B5EF4-FFF2-40B4-BE49-F238E27FC236}">
                <a16:creationId xmlns:a16="http://schemas.microsoft.com/office/drawing/2014/main" id="{69C52B13-A312-9E14-EA4C-F07B3ADDB0F4}"/>
              </a:ext>
            </a:extLst>
          </p:cNvPr>
          <p:cNvCxnSpPr>
            <a:cxnSpLocks/>
            <a:stCxn id="6" idx="4"/>
            <a:endCxn id="7" idx="1"/>
          </p:cNvCxnSpPr>
          <p:nvPr/>
        </p:nvCxnSpPr>
        <p:spPr>
          <a:xfrm rot="16200000" flipH="1">
            <a:off x="7980330" y="1971583"/>
            <a:ext cx="530072" cy="4330262"/>
          </a:xfrm>
          <a:prstGeom prst="curvedConnector3">
            <a:avLst>
              <a:gd name="adj1" fmla="val 236698"/>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032E4D2-FA19-0C21-9645-9B30A9E53FFD}"/>
              </a:ext>
            </a:extLst>
          </p:cNvPr>
          <p:cNvSpPr txBox="1"/>
          <p:nvPr/>
        </p:nvSpPr>
        <p:spPr>
          <a:xfrm>
            <a:off x="7030960" y="1544060"/>
            <a:ext cx="2106795" cy="400110"/>
          </a:xfrm>
          <a:prstGeom prst="rect">
            <a:avLst/>
          </a:prstGeom>
          <a:noFill/>
        </p:spPr>
        <p:txBody>
          <a:bodyPr wrap="none" rtlCol="0">
            <a:spAutoFit/>
          </a:bodyPr>
          <a:lstStyle/>
          <a:p>
            <a:r>
              <a:rPr lang="en-US" sz="2000" dirty="0"/>
              <a:t>Sensing/Rewards</a:t>
            </a:r>
          </a:p>
        </p:txBody>
      </p:sp>
      <p:sp>
        <p:nvSpPr>
          <p:cNvPr id="18" name="TextBox 17">
            <a:extLst>
              <a:ext uri="{FF2B5EF4-FFF2-40B4-BE49-F238E27FC236}">
                <a16:creationId xmlns:a16="http://schemas.microsoft.com/office/drawing/2014/main" id="{01E751C1-3A3B-FD65-FBAD-62CBC4085EA9}"/>
              </a:ext>
            </a:extLst>
          </p:cNvPr>
          <p:cNvSpPr txBox="1"/>
          <p:nvPr/>
        </p:nvSpPr>
        <p:spPr>
          <a:xfrm>
            <a:off x="7804813" y="5244712"/>
            <a:ext cx="1021433" cy="400110"/>
          </a:xfrm>
          <a:prstGeom prst="rect">
            <a:avLst/>
          </a:prstGeom>
          <a:noFill/>
        </p:spPr>
        <p:txBody>
          <a:bodyPr wrap="none" rtlCol="0">
            <a:spAutoFit/>
          </a:bodyPr>
          <a:lstStyle/>
          <a:p>
            <a:r>
              <a:rPr lang="en-US" sz="2000" dirty="0"/>
              <a:t>Actions</a:t>
            </a:r>
          </a:p>
        </p:txBody>
      </p:sp>
    </p:spTree>
    <p:extLst>
      <p:ext uri="{BB962C8B-B14F-4D97-AF65-F5344CB8AC3E}">
        <p14:creationId xmlns:p14="http://schemas.microsoft.com/office/powerpoint/2010/main" val="1919014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5E9833-75AD-FF12-9931-AD7C037375DE}"/>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EEEA17E7-1F66-835A-C76C-27D5FD3616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6E0A37F-BECC-52EA-20B4-5BB09E3106FC}"/>
              </a:ext>
            </a:extLst>
          </p:cNvPr>
          <p:cNvSpPr>
            <a:spLocks noGrp="1"/>
          </p:cNvSpPr>
          <p:nvPr>
            <p:ph type="title"/>
          </p:nvPr>
        </p:nvSpPr>
        <p:spPr>
          <a:xfrm>
            <a:off x="841248" y="548640"/>
            <a:ext cx="3600860" cy="5431536"/>
          </a:xfrm>
        </p:spPr>
        <p:txBody>
          <a:bodyPr>
            <a:normAutofit/>
          </a:bodyPr>
          <a:lstStyle/>
          <a:p>
            <a:r>
              <a:rPr lang="en-US" sz="5400" dirty="0"/>
              <a:t>Tutorial</a:t>
            </a:r>
            <a:br>
              <a:rPr lang="en-US" sz="5400" dirty="0"/>
            </a:br>
            <a:r>
              <a:rPr lang="en-US" sz="5400" dirty="0"/>
              <a:t>Motivation</a:t>
            </a:r>
          </a:p>
        </p:txBody>
      </p:sp>
      <p:sp>
        <p:nvSpPr>
          <p:cNvPr id="6" name="sketch line">
            <a:extLst>
              <a:ext uri="{FF2B5EF4-FFF2-40B4-BE49-F238E27FC236}">
                <a16:creationId xmlns:a16="http://schemas.microsoft.com/office/drawing/2014/main" id="{034FEEF5-F888-132D-A3D7-BD2DE6124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F8922D83-59BF-59D4-AA04-48DEA6748740}"/>
              </a:ext>
            </a:extLst>
          </p:cNvPr>
          <p:cNvSpPr>
            <a:spLocks noGrp="1"/>
          </p:cNvSpPr>
          <p:nvPr>
            <p:ph idx="1"/>
          </p:nvPr>
        </p:nvSpPr>
        <p:spPr>
          <a:xfrm>
            <a:off x="5126418" y="552091"/>
            <a:ext cx="6224335" cy="5431536"/>
          </a:xfrm>
        </p:spPr>
        <p:txBody>
          <a:bodyPr anchor="ctr">
            <a:normAutofit/>
          </a:bodyPr>
          <a:lstStyle/>
          <a:p>
            <a:r>
              <a:rPr lang="en-US" sz="2200" dirty="0"/>
              <a:t>Explore challenging environmental complexities causing uncertainty in real-world applications</a:t>
            </a:r>
          </a:p>
          <a:p>
            <a:pPr marL="0" indent="0">
              <a:buNone/>
            </a:pPr>
            <a:endParaRPr lang="en-US" sz="2200" dirty="0"/>
          </a:p>
          <a:p>
            <a:r>
              <a:rPr lang="en-US" sz="2200" dirty="0"/>
              <a:t>Discuss state-of-the-art solutions to decision making in when the sets of agents, tasks, and/or capabilities change over time</a:t>
            </a:r>
            <a:br>
              <a:rPr lang="en-US" sz="2200" dirty="0"/>
            </a:br>
            <a:endParaRPr lang="en-US" sz="2200" dirty="0"/>
          </a:p>
          <a:p>
            <a:r>
              <a:rPr lang="en-US" sz="2200" dirty="0"/>
              <a:t>Consider emerging avenues of future research for enhancing decision-making in critical domains</a:t>
            </a:r>
          </a:p>
        </p:txBody>
      </p:sp>
    </p:spTree>
    <p:extLst>
      <p:ext uri="{BB962C8B-B14F-4D97-AF65-F5344CB8AC3E}">
        <p14:creationId xmlns:p14="http://schemas.microsoft.com/office/powerpoint/2010/main" val="610579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8FF382-CA65-32FB-83CA-C33C657A48E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C70DD0-98C2-1142-63AF-635C74C58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8CFE9AB-82B1-FECA-A5DD-0ABA290D9CD7}"/>
              </a:ext>
            </a:extLst>
          </p:cNvPr>
          <p:cNvSpPr>
            <a:spLocks noGrp="1"/>
          </p:cNvSpPr>
          <p:nvPr>
            <p:ph type="title"/>
          </p:nvPr>
        </p:nvSpPr>
        <p:spPr>
          <a:xfrm>
            <a:off x="841248" y="548640"/>
            <a:ext cx="3600860" cy="5431536"/>
          </a:xfrm>
        </p:spPr>
        <p:txBody>
          <a:bodyPr>
            <a:normAutofit/>
          </a:bodyPr>
          <a:lstStyle/>
          <a:p>
            <a:r>
              <a:rPr lang="en-US" sz="4600" dirty="0"/>
              <a:t>Markov Decision Processes</a:t>
            </a:r>
          </a:p>
        </p:txBody>
      </p:sp>
      <p:sp>
        <p:nvSpPr>
          <p:cNvPr id="10" name="sketch line">
            <a:extLst>
              <a:ext uri="{FF2B5EF4-FFF2-40B4-BE49-F238E27FC236}">
                <a16:creationId xmlns:a16="http://schemas.microsoft.com/office/drawing/2014/main" id="{A81B4119-66DE-C34B-685C-FFD3DC94A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C59D1A-0C59-C6FF-777A-D8198D26BCDD}"/>
                  </a:ext>
                </a:extLst>
              </p:cNvPr>
              <p:cNvSpPr>
                <a:spLocks noGrp="1"/>
              </p:cNvSpPr>
              <p:nvPr>
                <p:ph idx="1"/>
              </p:nvPr>
            </p:nvSpPr>
            <p:spPr>
              <a:xfrm>
                <a:off x="5126418" y="552091"/>
                <a:ext cx="6224335" cy="5431536"/>
              </a:xfrm>
            </p:spPr>
            <p:txBody>
              <a:bodyPr anchor="ctr">
                <a:normAutofit/>
              </a:bodyPr>
              <a:lstStyle/>
              <a:p>
                <a:pPr marL="0" indent="0">
                  <a:buNone/>
                </a:pPr>
                <a:r>
                  <a:rPr lang="en-US" sz="2400" dirty="0"/>
                  <a:t>MDP =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𝑆</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𝑇</m:t>
                        </m:r>
                        <m:r>
                          <a:rPr lang="en-US" sz="2400" b="0" i="1" smtClean="0">
                            <a:latin typeface="Cambria Math" panose="02040503050406030204" pitchFamily="18" charset="0"/>
                          </a:rPr>
                          <m:t>, </m:t>
                        </m:r>
                        <m:r>
                          <a:rPr lang="en-US" sz="2400" b="0" i="1" smtClean="0">
                            <a:latin typeface="Cambria Math" panose="02040503050406030204" pitchFamily="18" charset="0"/>
                          </a:rPr>
                          <m:t>𝑅</m:t>
                        </m:r>
                        <m:r>
                          <a:rPr lang="en-US" sz="2400" b="0" i="1" smtClean="0">
                            <a:latin typeface="Cambria Math" panose="02040503050406030204" pitchFamily="18" charset="0"/>
                          </a:rPr>
                          <m:t>, </m:t>
                        </m:r>
                        <m:r>
                          <a:rPr lang="en-US" sz="2400" b="0" i="1" smtClean="0">
                            <a:latin typeface="Cambria Math" panose="02040503050406030204" pitchFamily="18" charset="0"/>
                          </a:rPr>
                          <m:t>𝛾</m:t>
                        </m:r>
                      </m:e>
                    </m:d>
                  </m:oMath>
                </a14:m>
                <a:endParaRPr lang="en-US" sz="2400" dirty="0"/>
              </a:p>
              <a:p>
                <a14:m>
                  <m:oMath xmlns:m="http://schemas.openxmlformats.org/officeDocument/2006/math">
                    <m:r>
                      <a:rPr lang="en-US" sz="2200" b="0" i="1" smtClean="0">
                        <a:latin typeface="Cambria Math" panose="02040503050406030204" pitchFamily="18" charset="0"/>
                      </a:rPr>
                      <m:t>𝑆</m:t>
                    </m:r>
                  </m:oMath>
                </a14:m>
                <a:r>
                  <a:rPr lang="en-US" sz="2200" dirty="0"/>
                  <a:t>: set of </a:t>
                </a:r>
                <a:r>
                  <a:rPr lang="en-US" sz="2200" b="1" dirty="0"/>
                  <a:t>states</a:t>
                </a:r>
                <a:r>
                  <a:rPr lang="en-US" sz="2200" dirty="0"/>
                  <a:t> of the environment</a:t>
                </a:r>
              </a:p>
              <a:p>
                <a14:m>
                  <m:oMath xmlns:m="http://schemas.openxmlformats.org/officeDocument/2006/math">
                    <m:r>
                      <a:rPr lang="en-US" sz="2200" b="0" i="1" smtClean="0">
                        <a:latin typeface="Cambria Math" panose="02040503050406030204" pitchFamily="18" charset="0"/>
                      </a:rPr>
                      <m:t>𝐴</m:t>
                    </m:r>
                  </m:oMath>
                </a14:m>
                <a:r>
                  <a:rPr lang="en-US" sz="2200" dirty="0"/>
                  <a:t>: set of </a:t>
                </a:r>
                <a:r>
                  <a:rPr lang="en-US" sz="2200" b="1" dirty="0"/>
                  <a:t>actions</a:t>
                </a:r>
                <a:r>
                  <a:rPr lang="en-US" sz="2200" dirty="0"/>
                  <a:t> an agent can take</a:t>
                </a:r>
              </a:p>
              <a:p>
                <a14:m>
                  <m:oMath xmlns:m="http://schemas.openxmlformats.org/officeDocument/2006/math">
                    <m:r>
                      <a:rPr lang="en-US" sz="2200" b="0" i="1" smtClean="0">
                        <a:latin typeface="Cambria Math" panose="02040503050406030204" pitchFamily="18" charset="0"/>
                      </a:rPr>
                      <m:t>𝑇</m:t>
                    </m:r>
                  </m:oMath>
                </a14:m>
                <a:r>
                  <a:rPr lang="en-US" sz="2200" dirty="0"/>
                  <a:t>: </a:t>
                </a:r>
                <a:r>
                  <a:rPr lang="en-US" sz="2200" b="1" dirty="0"/>
                  <a:t>transition</a:t>
                </a:r>
                <a:r>
                  <a:rPr lang="en-US" sz="2200" dirty="0"/>
                  <a:t> probability function</a:t>
                </a:r>
              </a:p>
              <a:p>
                <a:pPr lvl="1"/>
                <a14:m>
                  <m:oMath xmlns:m="http://schemas.openxmlformats.org/officeDocument/2006/math">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𝑃</m:t>
                    </m:r>
                    <m:d>
                      <m:dPr>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t> is the probability that the state transitions from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𝑡</m:t>
                        </m:r>
                      </m:sub>
                    </m:sSub>
                  </m:oMath>
                </a14:m>
                <a:r>
                  <a:rPr lang="en-US" sz="2000" dirty="0"/>
                  <a: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r>
                  <a:rPr lang="en-US" sz="2000" dirty="0"/>
                  <a:t> when the agent takes action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oMath>
                </a14:m>
                <a:endParaRPr lang="en-US" sz="2000" dirty="0"/>
              </a:p>
              <a:p>
                <a14:m>
                  <m:oMath xmlns:m="http://schemas.openxmlformats.org/officeDocument/2006/math">
                    <m:r>
                      <a:rPr lang="en-US" sz="2200" b="0" i="1" smtClean="0">
                        <a:latin typeface="Cambria Math" panose="02040503050406030204" pitchFamily="18" charset="0"/>
                      </a:rPr>
                      <m:t>𝑅</m:t>
                    </m:r>
                  </m:oMath>
                </a14:m>
                <a:r>
                  <a:rPr lang="en-US" sz="2200" dirty="0"/>
                  <a:t>: </a:t>
                </a:r>
                <a:r>
                  <a:rPr lang="en-US" sz="2200" b="1" dirty="0"/>
                  <a:t>reward</a:t>
                </a:r>
                <a:r>
                  <a:rPr lang="en-US" sz="2200" dirty="0"/>
                  <a:t> function</a:t>
                </a:r>
              </a:p>
              <a:p>
                <a:pPr lvl="1"/>
                <a14:m>
                  <m:oMath xmlns:m="http://schemas.openxmlformats.org/officeDocument/2006/math">
                    <m:r>
                      <a:rPr lang="en-US" sz="2000" i="1">
                        <a:latin typeface="Cambria Math" panose="02040503050406030204" pitchFamily="18" charset="0"/>
                      </a:rPr>
                      <m:t>𝑅</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e>
                    </m:d>
                  </m:oMath>
                </a14:m>
                <a:r>
                  <a:rPr lang="en-US" sz="2000" dirty="0"/>
                  <a:t> is the real-valued reward that the agent receives for taking action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𝑎</m:t>
                        </m:r>
                      </m:e>
                      <m:sub>
                        <m:r>
                          <a:rPr lang="en-US" sz="2000" b="0" i="1" smtClean="0">
                            <a:latin typeface="Cambria Math" panose="02040503050406030204" pitchFamily="18" charset="0"/>
                          </a:rPr>
                          <m:t>𝑡</m:t>
                        </m:r>
                      </m:sub>
                    </m:sSub>
                  </m:oMath>
                </a14:m>
                <a:r>
                  <a:rPr lang="en-US" sz="2000" dirty="0"/>
                  <a:t> in state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𝑡</m:t>
                        </m:r>
                      </m:sub>
                    </m:sSub>
                  </m:oMath>
                </a14:m>
                <a:endParaRPr lang="en-US" sz="2000" dirty="0"/>
              </a:p>
              <a:p>
                <a14:m>
                  <m:oMath xmlns:m="http://schemas.openxmlformats.org/officeDocument/2006/math">
                    <m:r>
                      <a:rPr lang="en-US" sz="2200" b="0" i="1" smtClean="0">
                        <a:latin typeface="Cambria Math" panose="02040503050406030204" pitchFamily="18" charset="0"/>
                      </a:rPr>
                      <m:t>𝛾</m:t>
                    </m:r>
                  </m:oMath>
                </a14:m>
                <a:r>
                  <a:rPr lang="en-US" sz="2200" dirty="0"/>
                  <a:t>: </a:t>
                </a:r>
                <a:r>
                  <a:rPr lang="en-US" sz="2200" b="1" dirty="0"/>
                  <a:t>discount factor</a:t>
                </a:r>
                <a:r>
                  <a:rPr lang="en-US" sz="2200" dirty="0"/>
                  <a:t> for accumulating rewards</a:t>
                </a:r>
              </a:p>
            </p:txBody>
          </p:sp>
        </mc:Choice>
        <mc:Fallback xmlns="">
          <p:sp>
            <p:nvSpPr>
              <p:cNvPr id="3" name="Content Placeholder 2">
                <a:extLst>
                  <a:ext uri="{FF2B5EF4-FFF2-40B4-BE49-F238E27FC236}">
                    <a16:creationId xmlns:a16="http://schemas.microsoft.com/office/drawing/2014/main" id="{4CC59D1A-0C59-C6FF-777A-D8198D26BCDD}"/>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r="-1426"/>
                </a:stretch>
              </a:blipFill>
            </p:spPr>
            <p:txBody>
              <a:bodyPr/>
              <a:lstStyle/>
              <a:p>
                <a:r>
                  <a:rPr lang="en-US">
                    <a:noFill/>
                  </a:rPr>
                  <a:t> </a:t>
                </a:r>
              </a:p>
            </p:txBody>
          </p:sp>
        </mc:Fallback>
      </mc:AlternateContent>
    </p:spTree>
    <p:extLst>
      <p:ext uri="{BB962C8B-B14F-4D97-AF65-F5344CB8AC3E}">
        <p14:creationId xmlns:p14="http://schemas.microsoft.com/office/powerpoint/2010/main" val="2395941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F8834D-ECC0-8959-A5C2-CE70D7E3144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283F316-DD21-4D61-1BF3-11E4421F7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DD09D00-280E-2841-00BB-D64F93F4DC38}"/>
              </a:ext>
            </a:extLst>
          </p:cNvPr>
          <p:cNvSpPr>
            <a:spLocks noGrp="1"/>
          </p:cNvSpPr>
          <p:nvPr>
            <p:ph type="title"/>
          </p:nvPr>
        </p:nvSpPr>
        <p:spPr>
          <a:xfrm>
            <a:off x="841248" y="548640"/>
            <a:ext cx="3600860" cy="5431536"/>
          </a:xfrm>
        </p:spPr>
        <p:txBody>
          <a:bodyPr>
            <a:normAutofit/>
          </a:bodyPr>
          <a:lstStyle/>
          <a:p>
            <a:r>
              <a:rPr lang="en-US" sz="4600" dirty="0"/>
              <a:t>Markov Decision Processes</a:t>
            </a:r>
          </a:p>
        </p:txBody>
      </p:sp>
      <p:sp>
        <p:nvSpPr>
          <p:cNvPr id="10" name="sketch line">
            <a:extLst>
              <a:ext uri="{FF2B5EF4-FFF2-40B4-BE49-F238E27FC236}">
                <a16:creationId xmlns:a16="http://schemas.microsoft.com/office/drawing/2014/main" id="{E3A22704-27C2-CF97-AF02-8DAB7EE1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6A304F-979D-82A2-7B53-BCE1F7ED273D}"/>
                  </a:ext>
                </a:extLst>
              </p:cNvPr>
              <p:cNvSpPr>
                <a:spLocks noGrp="1"/>
              </p:cNvSpPr>
              <p:nvPr>
                <p:ph idx="1"/>
              </p:nvPr>
            </p:nvSpPr>
            <p:spPr>
              <a:xfrm>
                <a:off x="5126418" y="552091"/>
                <a:ext cx="6224335" cy="5431536"/>
              </a:xfrm>
            </p:spPr>
            <p:txBody>
              <a:bodyPr anchor="ctr">
                <a:normAutofit/>
              </a:bodyPr>
              <a:lstStyle/>
              <a:p>
                <a:pPr marL="0" indent="0">
                  <a:buNone/>
                </a:pPr>
                <a:r>
                  <a:rPr lang="en-US" sz="2400" dirty="0"/>
                  <a:t>(Single Agent) Wildfire Suppression:</a:t>
                </a:r>
              </a:p>
              <a:p>
                <a14:m>
                  <m:oMath xmlns:m="http://schemas.openxmlformats.org/officeDocument/2006/math">
                    <m:r>
                      <a:rPr lang="en-US" sz="2200" b="0" i="1" smtClean="0">
                        <a:latin typeface="Cambria Math" panose="02040503050406030204" pitchFamily="18" charset="0"/>
                      </a:rPr>
                      <m:t>𝑆</m:t>
                    </m:r>
                  </m:oMath>
                </a14:m>
                <a:r>
                  <a:rPr lang="en-US" sz="2200" dirty="0"/>
                  <a:t>: set of all combination of fire intensities</a:t>
                </a:r>
              </a:p>
              <a:p>
                <a14:m>
                  <m:oMath xmlns:m="http://schemas.openxmlformats.org/officeDocument/2006/math">
                    <m:r>
                      <a:rPr lang="en-US" sz="2200" b="0" i="1" smtClean="0">
                        <a:latin typeface="Cambria Math" panose="02040503050406030204" pitchFamily="18" charset="0"/>
                      </a:rPr>
                      <m:t>𝐴</m:t>
                    </m:r>
                  </m:oMath>
                </a14:m>
                <a:r>
                  <a:rPr lang="en-US" sz="2200" dirty="0"/>
                  <a:t>: one action per neighboring fire + </a:t>
                </a:r>
                <a:r>
                  <a:rPr lang="en-US" sz="2200" dirty="0" err="1"/>
                  <a:t>noop</a:t>
                </a:r>
                <a:r>
                  <a:rPr lang="en-US" sz="2200" dirty="0"/>
                  <a:t> action</a:t>
                </a:r>
              </a:p>
              <a:p>
                <a14:m>
                  <m:oMath xmlns:m="http://schemas.openxmlformats.org/officeDocument/2006/math">
                    <m:r>
                      <a:rPr lang="en-US" sz="2200" b="0" i="1" smtClean="0">
                        <a:latin typeface="Cambria Math" panose="02040503050406030204" pitchFamily="18" charset="0"/>
                      </a:rPr>
                      <m:t>𝑇</m:t>
                    </m:r>
                  </m:oMath>
                </a14:m>
                <a:r>
                  <a:rPr lang="en-US" sz="2200" dirty="0"/>
                  <a:t>: probabilities of fire intensity changes</a:t>
                </a:r>
              </a:p>
              <a:p>
                <a:pPr lvl="1"/>
                <a:r>
                  <a:rPr lang="en-US" sz="2000" dirty="0"/>
                  <a:t>Fighting a fire likely decreases its intensity</a:t>
                </a:r>
              </a:p>
              <a:p>
                <a:pPr lvl="1"/>
                <a:r>
                  <a:rPr lang="en-US" sz="2000" dirty="0"/>
                  <a:t>Ignoring a fire likely increases its intensity</a:t>
                </a:r>
              </a:p>
              <a:p>
                <a:pPr lvl="1"/>
                <a:r>
                  <a:rPr lang="en-US" sz="2000" dirty="0"/>
                  <a:t>New fires start randomly</a:t>
                </a:r>
              </a:p>
              <a:p>
                <a14:m>
                  <m:oMath xmlns:m="http://schemas.openxmlformats.org/officeDocument/2006/math">
                    <m:r>
                      <a:rPr lang="en-US" sz="2200" b="0" i="1" smtClean="0">
                        <a:latin typeface="Cambria Math" panose="02040503050406030204" pitchFamily="18" charset="0"/>
                      </a:rPr>
                      <m:t>𝑅</m:t>
                    </m:r>
                  </m:oMath>
                </a14:m>
                <a:r>
                  <a:rPr lang="en-US" sz="2200" dirty="0"/>
                  <a:t>: rewards for fighting fires</a:t>
                </a:r>
              </a:p>
              <a:p>
                <a:pPr lvl="1"/>
                <a:r>
                  <a:rPr lang="en-US" sz="2000" dirty="0"/>
                  <a:t>Large reward for putting out a fire</a:t>
                </a:r>
              </a:p>
              <a:p>
                <a:pPr lvl="1"/>
                <a:r>
                  <a:rPr lang="en-US" sz="2000" dirty="0"/>
                  <a:t>Large penalty for a fire burning out</a:t>
                </a:r>
              </a:p>
            </p:txBody>
          </p:sp>
        </mc:Choice>
        <mc:Fallback xmlns="">
          <p:sp>
            <p:nvSpPr>
              <p:cNvPr id="3" name="Content Placeholder 2">
                <a:extLst>
                  <a:ext uri="{FF2B5EF4-FFF2-40B4-BE49-F238E27FC236}">
                    <a16:creationId xmlns:a16="http://schemas.microsoft.com/office/drawing/2014/main" id="{E96A304F-979D-82A2-7B53-BCE1F7ED273D}"/>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a:stretch>
              </a:blipFill>
            </p:spPr>
            <p:txBody>
              <a:bodyPr/>
              <a:lstStyle/>
              <a:p>
                <a:r>
                  <a:rPr lang="en-US">
                    <a:noFill/>
                  </a:rPr>
                  <a:t> </a:t>
                </a:r>
              </a:p>
            </p:txBody>
          </p:sp>
        </mc:Fallback>
      </mc:AlternateContent>
    </p:spTree>
    <p:extLst>
      <p:ext uri="{BB962C8B-B14F-4D97-AF65-F5344CB8AC3E}">
        <p14:creationId xmlns:p14="http://schemas.microsoft.com/office/powerpoint/2010/main" val="129317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BF8D1E-991F-D30F-F975-C963024D6B6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4F8DC60-79E4-A37C-8597-CF9CD7CDE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0915DBC-6F63-06AF-4B4F-A976B4DDE332}"/>
              </a:ext>
            </a:extLst>
          </p:cNvPr>
          <p:cNvSpPr>
            <a:spLocks noGrp="1"/>
          </p:cNvSpPr>
          <p:nvPr>
            <p:ph type="title"/>
          </p:nvPr>
        </p:nvSpPr>
        <p:spPr>
          <a:xfrm>
            <a:off x="841248" y="548640"/>
            <a:ext cx="3600860" cy="5431536"/>
          </a:xfrm>
        </p:spPr>
        <p:txBody>
          <a:bodyPr>
            <a:normAutofit/>
          </a:bodyPr>
          <a:lstStyle/>
          <a:p>
            <a:r>
              <a:rPr lang="en-US" sz="4600" dirty="0"/>
              <a:t>Bellman Equations</a:t>
            </a:r>
          </a:p>
        </p:txBody>
      </p:sp>
      <p:sp>
        <p:nvSpPr>
          <p:cNvPr id="10" name="sketch line">
            <a:extLst>
              <a:ext uri="{FF2B5EF4-FFF2-40B4-BE49-F238E27FC236}">
                <a16:creationId xmlns:a16="http://schemas.microsoft.com/office/drawing/2014/main" id="{B3C84F5B-3FD4-20D5-EBC7-445F2D8630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531795-4404-8590-DD53-73A7D01967A8}"/>
                  </a:ext>
                </a:extLst>
              </p:cNvPr>
              <p:cNvSpPr>
                <a:spLocks noGrp="1"/>
              </p:cNvSpPr>
              <p:nvPr>
                <p:ph idx="1"/>
              </p:nvPr>
            </p:nvSpPr>
            <p:spPr>
              <a:xfrm>
                <a:off x="5126418" y="128588"/>
                <a:ext cx="7025958" cy="6729411"/>
              </a:xfrm>
            </p:spPr>
            <p:txBody>
              <a:bodyPr anchor="ctr">
                <a:normAutofit/>
              </a:bodyPr>
              <a:lstStyle/>
              <a:p>
                <a:pPr marL="0" indent="0">
                  <a:buNone/>
                </a:pPr>
                <a:r>
                  <a:rPr lang="en-US" sz="2400" dirty="0"/>
                  <a:t>Agent’s </a:t>
                </a:r>
                <a:r>
                  <a:rPr lang="en-US" sz="2400" b="1" dirty="0"/>
                  <a:t>goal</a:t>
                </a:r>
                <a:r>
                  <a:rPr lang="en-US" sz="2400" dirty="0"/>
                  <a:t> is to maximize its </a:t>
                </a:r>
                <a:r>
                  <a:rPr lang="en-US" sz="2400" u="sng" dirty="0"/>
                  <a:t>discounted cumulative rewards</a:t>
                </a:r>
                <a:r>
                  <a:rPr lang="en-US" sz="2400" dirty="0"/>
                  <a:t>:</a:t>
                </a:r>
                <a:br>
                  <a:rPr lang="en-US" sz="2400" dirty="0"/>
                </a:br>
                <a:endParaRPr lang="en-US" sz="2400" dirty="0"/>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rPr>
                                <m:t>=0</m:t>
                              </m:r>
                            </m:sub>
                            <m:sup>
                              <m:r>
                                <a:rPr lang="en-US" sz="2400" b="0" i="1" smtClean="0">
                                  <a:latin typeface="Cambria Math" panose="02040503050406030204" pitchFamily="18" charset="0"/>
                                </a:rPr>
                                <m:t>𝐻</m:t>
                              </m:r>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𝛾</m:t>
                                  </m:r>
                                </m:e>
                                <m:sup>
                                  <m:r>
                                    <a:rPr lang="en-US" sz="2400" b="0" i="1" smtClean="0">
                                      <a:latin typeface="Cambria Math" panose="02040503050406030204" pitchFamily="18" charset="0"/>
                                    </a:rPr>
                                    <m:t>𝑡</m:t>
                                  </m:r>
                                </m:sup>
                              </m:sSup>
                              <m:r>
                                <a:rPr lang="en-US" sz="2400" b="0" i="1" smtClean="0">
                                  <a:latin typeface="Cambria Math" panose="02040503050406030204" pitchFamily="18" charset="0"/>
                                </a:rPr>
                                <m:t>𝑅</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e>
                          </m:nary>
                        </m:e>
                      </m:d>
                    </m:oMath>
                  </m:oMathPara>
                </a14:m>
                <a:endParaRPr lang="en-US" sz="2400" dirty="0"/>
              </a:p>
              <a:p>
                <a:pPr marL="0" indent="0">
                  <a:buNone/>
                </a:pPr>
                <a:br>
                  <a:rPr lang="en-US" sz="2400" b="0" i="1" dirty="0">
                    <a:latin typeface="Cambria Math" panose="02040503050406030204" pitchFamily="18" charset="0"/>
                  </a:rPr>
                </a:br>
                <a:endParaRPr lang="en-US" sz="2400"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𝑅</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𝛾</m:t>
                      </m:r>
                      <m:nary>
                        <m:naryPr>
                          <m:chr m:val="∑"/>
                          <m:supHide m:val="on"/>
                          <m:ctrlPr>
                            <a:rPr lang="en-US" sz="2400" b="0" i="1" smtClean="0">
                              <a:latin typeface="Cambria Math" panose="02040503050406030204" pitchFamily="18" charset="0"/>
                            </a:rPr>
                          </m:ctrlPr>
                        </m:naryPr>
                        <m:sub>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𝑠</m:t>
                              </m:r>
                            </m:e>
                            <m:sub>
                              <m:r>
                                <m:rPr>
                                  <m:brk m:alnAt="7"/>
                                </m:rP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sub>
                        <m:sup/>
                        <m:e>
                          <m:r>
                            <a:rPr lang="en-US" sz="2400" b="0" i="1" smtClean="0">
                              <a:latin typeface="Cambria Math" panose="02040503050406030204" pitchFamily="18" charset="0"/>
                            </a:rPr>
                            <m:t>𝑇</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e>
                      </m:nary>
                    </m:oMath>
                  </m:oMathPara>
                </a14:m>
                <a:endParaRPr lang="en-US" sz="2400" dirty="0"/>
              </a:p>
              <a:p>
                <a:pPr marL="0" indent="0">
                  <a:buNone/>
                </a:pPr>
                <a:br>
                  <a:rPr lang="en-US" sz="2400" b="1" dirty="0"/>
                </a:br>
                <a:br>
                  <a:rPr lang="en-US" sz="2400" b="1" dirty="0"/>
                </a:br>
                <a:br>
                  <a:rPr lang="en-US" sz="2400" b="1" dirty="0"/>
                </a:br>
                <a:endParaRPr lang="en-US" sz="2400" b="1"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max</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𝐴</m:t>
                              </m:r>
                            </m:lim>
                          </m:limLow>
                        </m:fName>
                        <m:e>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e>
                      </m:func>
                    </m:oMath>
                  </m:oMathPara>
                </a14:m>
                <a:endParaRPr lang="en-US" sz="2400" dirty="0"/>
              </a:p>
              <a:p>
                <a:pPr marL="0" indent="0">
                  <a:buNone/>
                </a:pPr>
                <a:endParaRPr lang="en-US" sz="2400" dirty="0"/>
              </a:p>
              <a:p>
                <a:pPr marL="0" indent="0" algn="ctr">
                  <a:buNone/>
                </a:pPr>
                <a:r>
                  <a:rPr lang="en-US" sz="2400" b="1" dirty="0"/>
                  <a:t>Policy</a:t>
                </a:r>
                <a:r>
                  <a:rPr lang="en-US" sz="2400" b="0" dirty="0"/>
                  <a:t> </a:t>
                </a:r>
                <a14:m>
                  <m:oMath xmlns:m="http://schemas.openxmlformats.org/officeDocument/2006/math">
                    <m:r>
                      <a:rPr lang="en-US" sz="2400" b="0" i="1" smtClean="0">
                        <a:latin typeface="Cambria Math" panose="02040503050406030204" pitchFamily="18" charset="0"/>
                      </a:rPr>
                      <m:t>𝜋</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argmax</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𝐴</m:t>
                            </m:r>
                          </m:lim>
                        </m:limLow>
                      </m:fName>
                      <m:e>
                        <m:r>
                          <a:rPr lang="en-US" sz="2400" b="0" i="1" smtClean="0">
                            <a:latin typeface="Cambria Math" panose="02040503050406030204" pitchFamily="18" charset="0"/>
                          </a:rPr>
                          <m:t>𝑄</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e>
                    </m:func>
                  </m:oMath>
                </a14:m>
                <a:endParaRPr lang="en-US" sz="2400" dirty="0"/>
              </a:p>
            </p:txBody>
          </p:sp>
        </mc:Choice>
        <mc:Fallback xmlns="">
          <p:sp>
            <p:nvSpPr>
              <p:cNvPr id="3" name="Content Placeholder 2">
                <a:extLst>
                  <a:ext uri="{FF2B5EF4-FFF2-40B4-BE49-F238E27FC236}">
                    <a16:creationId xmlns:a16="http://schemas.microsoft.com/office/drawing/2014/main" id="{9A531795-4404-8590-DD53-73A7D01967A8}"/>
                  </a:ext>
                </a:extLst>
              </p:cNvPr>
              <p:cNvSpPr>
                <a:spLocks noGrp="1" noRot="1" noChangeAspect="1" noMove="1" noResize="1" noEditPoints="1" noAdjustHandles="1" noChangeArrowheads="1" noChangeShapeType="1" noTextEdit="1"/>
              </p:cNvSpPr>
              <p:nvPr>
                <p:ph idx="1"/>
              </p:nvPr>
            </p:nvSpPr>
            <p:spPr>
              <a:xfrm>
                <a:off x="5126418" y="128588"/>
                <a:ext cx="7025958" cy="6729411"/>
              </a:xfrm>
              <a:blipFill>
                <a:blip r:embed="rId2"/>
                <a:stretch>
                  <a:fillRect l="-1261" t="-2075" b="-18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2A9CDE9-F666-D92D-D754-D2F8A2E9EFBA}"/>
              </a:ext>
            </a:extLst>
          </p:cNvPr>
          <p:cNvSpPr txBox="1"/>
          <p:nvPr/>
        </p:nvSpPr>
        <p:spPr>
          <a:xfrm>
            <a:off x="6013301" y="4343400"/>
            <a:ext cx="2159117" cy="369332"/>
          </a:xfrm>
          <a:prstGeom prst="rect">
            <a:avLst/>
          </a:prstGeom>
          <a:noFill/>
        </p:spPr>
        <p:txBody>
          <a:bodyPr wrap="none" rtlCol="0">
            <a:spAutoFit/>
          </a:bodyPr>
          <a:lstStyle/>
          <a:p>
            <a:pPr algn="ctr"/>
            <a:r>
              <a:rPr lang="en-US" b="1" dirty="0"/>
              <a:t>Immediate Reward</a:t>
            </a:r>
          </a:p>
        </p:txBody>
      </p:sp>
      <p:sp>
        <p:nvSpPr>
          <p:cNvPr id="5" name="Left Brace 4">
            <a:extLst>
              <a:ext uri="{FF2B5EF4-FFF2-40B4-BE49-F238E27FC236}">
                <a16:creationId xmlns:a16="http://schemas.microsoft.com/office/drawing/2014/main" id="{2CAF0559-089D-B186-65CC-FD8D23164098}"/>
              </a:ext>
            </a:extLst>
          </p:cNvPr>
          <p:cNvSpPr/>
          <p:nvPr/>
        </p:nvSpPr>
        <p:spPr>
          <a:xfrm rot="16200000">
            <a:off x="7093745" y="3436141"/>
            <a:ext cx="292895" cy="126444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32105DCD-3FEA-BEA9-17AD-1BDE6E05F4DB}"/>
              </a:ext>
            </a:extLst>
          </p:cNvPr>
          <p:cNvSpPr/>
          <p:nvPr/>
        </p:nvSpPr>
        <p:spPr>
          <a:xfrm rot="16200000">
            <a:off x="9928443" y="2198901"/>
            <a:ext cx="292893" cy="373892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3BAA13F-D20A-3572-35F9-D121F24B4C84}"/>
              </a:ext>
            </a:extLst>
          </p:cNvPr>
          <p:cNvSpPr txBox="1"/>
          <p:nvPr/>
        </p:nvSpPr>
        <p:spPr>
          <a:xfrm>
            <a:off x="8566867" y="4343398"/>
            <a:ext cx="3042564" cy="369332"/>
          </a:xfrm>
          <a:prstGeom prst="rect">
            <a:avLst/>
          </a:prstGeom>
          <a:noFill/>
        </p:spPr>
        <p:txBody>
          <a:bodyPr wrap="none" rtlCol="0">
            <a:spAutoFit/>
          </a:bodyPr>
          <a:lstStyle/>
          <a:p>
            <a:pPr algn="ctr"/>
            <a:r>
              <a:rPr lang="en-US" b="1" dirty="0"/>
              <a:t>(Uncertain) Future Rewards</a:t>
            </a:r>
          </a:p>
        </p:txBody>
      </p:sp>
    </p:spTree>
    <p:extLst>
      <p:ext uri="{BB962C8B-B14F-4D97-AF65-F5344CB8AC3E}">
        <p14:creationId xmlns:p14="http://schemas.microsoft.com/office/powerpoint/2010/main" val="2539827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F36F8A-CBF3-E103-321B-730718C3690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3EBEFF-6A94-ADA9-A784-FA037E97B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362F359-029E-5389-97EC-783F202456E5}"/>
              </a:ext>
            </a:extLst>
          </p:cNvPr>
          <p:cNvSpPr>
            <a:spLocks noGrp="1"/>
          </p:cNvSpPr>
          <p:nvPr>
            <p:ph type="title"/>
          </p:nvPr>
        </p:nvSpPr>
        <p:spPr>
          <a:xfrm>
            <a:off x="841248" y="548640"/>
            <a:ext cx="3600860" cy="5431536"/>
          </a:xfrm>
        </p:spPr>
        <p:txBody>
          <a:bodyPr>
            <a:normAutofit/>
          </a:bodyPr>
          <a:lstStyle/>
          <a:p>
            <a:r>
              <a:rPr lang="en-US" sz="4600" dirty="0"/>
              <a:t>Partially Observable Markov Decision Processes</a:t>
            </a:r>
          </a:p>
        </p:txBody>
      </p:sp>
      <p:sp>
        <p:nvSpPr>
          <p:cNvPr id="10" name="sketch line">
            <a:extLst>
              <a:ext uri="{FF2B5EF4-FFF2-40B4-BE49-F238E27FC236}">
                <a16:creationId xmlns:a16="http://schemas.microsoft.com/office/drawing/2014/main" id="{C7AB5647-E584-4576-7202-5A4AD189E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E5D997-FC91-CB45-54EE-7B437AA2A748}"/>
                  </a:ext>
                </a:extLst>
              </p:cNvPr>
              <p:cNvSpPr>
                <a:spLocks noGrp="1"/>
              </p:cNvSpPr>
              <p:nvPr>
                <p:ph idx="1"/>
              </p:nvPr>
            </p:nvSpPr>
            <p:spPr>
              <a:xfrm>
                <a:off x="5126418" y="552091"/>
                <a:ext cx="6224335" cy="5431536"/>
              </a:xfrm>
            </p:spPr>
            <p:txBody>
              <a:bodyPr anchor="ctr">
                <a:normAutofit/>
              </a:bodyPr>
              <a:lstStyle/>
              <a:p>
                <a:pPr marL="0" indent="0">
                  <a:buNone/>
                </a:pPr>
                <a:r>
                  <a:rPr lang="en-US" sz="2400" dirty="0"/>
                  <a:t>POMDP =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𝑆</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smtClean="0">
                            <a:latin typeface="Cambria Math" panose="02040503050406030204" pitchFamily="18" charset="0"/>
                          </a:rPr>
                          <m:t>, </m:t>
                        </m:r>
                        <m:r>
                          <a:rPr lang="en-US" sz="2400" b="0" i="1" smtClean="0">
                            <a:latin typeface="Cambria Math" panose="02040503050406030204" pitchFamily="18" charset="0"/>
                          </a:rPr>
                          <m:t>𝑇</m:t>
                        </m:r>
                        <m:r>
                          <a:rPr lang="en-US" sz="2400" b="0" i="1" smtClean="0">
                            <a:latin typeface="Cambria Math" panose="02040503050406030204" pitchFamily="18" charset="0"/>
                          </a:rPr>
                          <m:t>, </m:t>
                        </m:r>
                        <m:r>
                          <a:rPr lang="en-US" sz="2400" b="0" i="1" smtClean="0">
                            <a:latin typeface="Cambria Math" panose="02040503050406030204" pitchFamily="18" charset="0"/>
                          </a:rPr>
                          <m:t>𝑂</m:t>
                        </m:r>
                        <m:r>
                          <a:rPr lang="en-US" sz="2400" b="0" i="1" smtClean="0">
                            <a:latin typeface="Cambria Math" panose="02040503050406030204" pitchFamily="18" charset="0"/>
                          </a:rPr>
                          <m:t>, </m:t>
                        </m:r>
                        <m:r>
                          <a:rPr lang="en-US" sz="2400" b="0" i="1" smtClean="0">
                            <a:latin typeface="Cambria Math" panose="02040503050406030204" pitchFamily="18" charset="0"/>
                          </a:rPr>
                          <m:t>𝑅</m:t>
                        </m:r>
                        <m:r>
                          <a:rPr lang="en-US" sz="2400" b="0" i="1" smtClean="0">
                            <a:latin typeface="Cambria Math" panose="02040503050406030204" pitchFamily="18" charset="0"/>
                          </a:rPr>
                          <m:t>, </m:t>
                        </m:r>
                        <m:r>
                          <a:rPr lang="en-US" sz="2400" b="0" i="1" smtClean="0">
                            <a:latin typeface="Cambria Math" panose="02040503050406030204" pitchFamily="18" charset="0"/>
                          </a:rPr>
                          <m:t>𝛾</m:t>
                        </m:r>
                      </m:e>
                    </m:d>
                  </m:oMath>
                </a14:m>
                <a:endParaRPr lang="en-US" sz="2400" dirty="0"/>
              </a:p>
              <a:p>
                <a14:m>
                  <m:oMath xmlns:m="http://schemas.openxmlformats.org/officeDocument/2006/math">
                    <m:r>
                      <a:rPr lang="en-US" sz="2200" b="0" i="1" smtClean="0">
                        <a:latin typeface="Cambria Math" panose="02040503050406030204" pitchFamily="18" charset="0"/>
                      </a:rPr>
                      <m:t>𝑍</m:t>
                    </m:r>
                  </m:oMath>
                </a14:m>
                <a:r>
                  <a:rPr lang="en-US" sz="2200" dirty="0"/>
                  <a:t>: set of </a:t>
                </a:r>
                <a:r>
                  <a:rPr lang="en-US" sz="2200" b="1" dirty="0"/>
                  <a:t>observations</a:t>
                </a:r>
                <a:r>
                  <a:rPr lang="en-US" sz="2200" dirty="0"/>
                  <a:t> an agent can make after taking actions (actual state is unobservable)</a:t>
                </a:r>
              </a:p>
              <a:p>
                <a14:m>
                  <m:oMath xmlns:m="http://schemas.openxmlformats.org/officeDocument/2006/math">
                    <m:r>
                      <a:rPr lang="en-US" sz="2200" b="0" i="1" smtClean="0">
                        <a:latin typeface="Cambria Math" panose="02040503050406030204" pitchFamily="18" charset="0"/>
                      </a:rPr>
                      <m:t>𝑂</m:t>
                    </m:r>
                  </m:oMath>
                </a14:m>
                <a:r>
                  <a:rPr lang="en-US" sz="2200" dirty="0"/>
                  <a:t>: </a:t>
                </a:r>
                <a:r>
                  <a:rPr lang="en-US" sz="2200" b="1" dirty="0"/>
                  <a:t>observation</a:t>
                </a:r>
                <a:r>
                  <a:rPr lang="en-US" sz="2200" dirty="0"/>
                  <a:t> probability function</a:t>
                </a:r>
              </a:p>
              <a:p>
                <a:pPr lvl="1"/>
                <a14:m>
                  <m:oMath xmlns:m="http://schemas.openxmlformats.org/officeDocument/2006/math">
                    <m:r>
                      <a:rPr lang="en-US" sz="2000" i="1">
                        <a:latin typeface="Cambria Math" panose="02040503050406030204" pitchFamily="18" charset="0"/>
                      </a:rPr>
                      <m:t>𝑂</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𝑃</m:t>
                    </m:r>
                    <m:d>
                      <m:dPr>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t> is the probability that the agent observes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r>
                  <a:rPr lang="en-US" sz="2000" dirty="0"/>
                  <a:t> after taking action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oMath>
                </a14:m>
                <a:r>
                  <a:rPr lang="en-US" sz="2000" dirty="0"/>
                  <a:t> and the environment transitions to state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br>
                  <a:rPr lang="en-US" sz="2000" b="0" dirty="0"/>
                </a:br>
                <a:endParaRPr lang="en-US" sz="2000" b="0" dirty="0"/>
              </a:p>
              <a:p>
                <a:r>
                  <a:rPr lang="en-US" sz="2200" dirty="0"/>
                  <a:t>Instead of knowing the state of the environment, the agent maintains a </a:t>
                </a:r>
                <a:r>
                  <a:rPr lang="en-US" sz="2200" b="1" dirty="0"/>
                  <a:t>belief state</a:t>
                </a:r>
                <a:r>
                  <a:rPr lang="en-US" sz="2200" dirty="0"/>
                  <a:t> </a:t>
                </a:r>
                <a14:m>
                  <m:oMath xmlns:m="http://schemas.openxmlformats.org/officeDocument/2006/math">
                    <m:sSub>
                      <m:sSubPr>
                        <m:ctrlPr>
                          <a:rPr lang="en-US" sz="2200" b="1" i="1" smtClean="0">
                            <a:latin typeface="Cambria Math" panose="02040503050406030204" pitchFamily="18" charset="0"/>
                          </a:rPr>
                        </m:ctrlPr>
                      </m:sSubPr>
                      <m:e>
                        <m:r>
                          <a:rPr lang="en-US" sz="2200" b="1" i="1" smtClean="0">
                            <a:latin typeface="Cambria Math" panose="02040503050406030204" pitchFamily="18" charset="0"/>
                          </a:rPr>
                          <m:t>𝒃</m:t>
                        </m:r>
                      </m:e>
                      <m:sub>
                        <m:r>
                          <a:rPr lang="en-US" sz="2200" b="1" i="1" smtClean="0">
                            <a:latin typeface="Cambria Math" panose="02040503050406030204" pitchFamily="18" charset="0"/>
                          </a:rPr>
                          <m:t>𝒕</m:t>
                        </m:r>
                      </m:sub>
                    </m:sSub>
                    <m:r>
                      <a:rPr lang="en-US" sz="2200" b="1" i="1" smtClean="0">
                        <a:latin typeface="Cambria Math" panose="02040503050406030204" pitchFamily="18" charset="0"/>
                      </a:rPr>
                      <m:t>(</m:t>
                    </m:r>
                    <m:r>
                      <a:rPr lang="en-US" sz="2200" b="1" i="1" smtClean="0">
                        <a:latin typeface="Cambria Math" panose="02040503050406030204" pitchFamily="18" charset="0"/>
                      </a:rPr>
                      <m:t>𝒔</m:t>
                    </m:r>
                    <m:r>
                      <a:rPr lang="en-US" sz="2200" b="1" i="1" smtClean="0">
                        <a:latin typeface="Cambria Math" panose="02040503050406030204" pitchFamily="18" charset="0"/>
                      </a:rPr>
                      <m:t>)</m:t>
                    </m:r>
                    <m:r>
                      <a:rPr lang="en-US" sz="2200" i="1" smtClean="0">
                        <a:latin typeface="Cambria Math" panose="02040503050406030204" pitchFamily="18" charset="0"/>
                      </a:rPr>
                      <m:t> </m:t>
                    </m:r>
                  </m:oMath>
                </a14:m>
                <a:endParaRPr lang="en-US" sz="2200" dirty="0"/>
              </a:p>
              <a:p>
                <a:pPr lvl="1"/>
                <a:r>
                  <a:rPr lang="en-US" sz="2000" dirty="0"/>
                  <a:t>Estimates the likelihood that each possible state </a:t>
                </a:r>
                <a14:m>
                  <m:oMath xmlns:m="http://schemas.openxmlformats.org/officeDocument/2006/math">
                    <m:r>
                      <a:rPr lang="en-US" sz="200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𝑆</m:t>
                    </m:r>
                  </m:oMath>
                </a14:m>
                <a:r>
                  <a:rPr lang="en-US" sz="2000" dirty="0"/>
                  <a:t> is the current state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𝑡</m:t>
                        </m:r>
                      </m:sub>
                    </m:sSub>
                  </m:oMath>
                </a14:m>
                <a:endParaRPr lang="en-US" sz="2000" dirty="0"/>
              </a:p>
            </p:txBody>
          </p:sp>
        </mc:Choice>
        <mc:Fallback>
          <p:sp>
            <p:nvSpPr>
              <p:cNvPr id="3" name="Content Placeholder 2">
                <a:extLst>
                  <a:ext uri="{FF2B5EF4-FFF2-40B4-BE49-F238E27FC236}">
                    <a16:creationId xmlns:a16="http://schemas.microsoft.com/office/drawing/2014/main" id="{61E5D997-FC91-CB45-54EE-7B437AA2A748}"/>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r="-1629"/>
                </a:stretch>
              </a:blipFill>
            </p:spPr>
            <p:txBody>
              <a:bodyPr/>
              <a:lstStyle/>
              <a:p>
                <a:r>
                  <a:rPr lang="en-US">
                    <a:noFill/>
                  </a:rPr>
                  <a:t> </a:t>
                </a:r>
              </a:p>
            </p:txBody>
          </p:sp>
        </mc:Fallback>
      </mc:AlternateContent>
    </p:spTree>
    <p:extLst>
      <p:ext uri="{BB962C8B-B14F-4D97-AF65-F5344CB8AC3E}">
        <p14:creationId xmlns:p14="http://schemas.microsoft.com/office/powerpoint/2010/main" val="9691925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A4342A-190A-0805-9E0A-670C552D1E3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F693632-7264-EE8B-A3F3-B966B23AA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1D811AC-5692-995C-5AFC-C2F5FAC4CF48}"/>
              </a:ext>
            </a:extLst>
          </p:cNvPr>
          <p:cNvSpPr>
            <a:spLocks noGrp="1"/>
          </p:cNvSpPr>
          <p:nvPr>
            <p:ph type="title"/>
          </p:nvPr>
        </p:nvSpPr>
        <p:spPr>
          <a:xfrm>
            <a:off x="841248" y="548640"/>
            <a:ext cx="3600860" cy="5431536"/>
          </a:xfrm>
        </p:spPr>
        <p:txBody>
          <a:bodyPr>
            <a:normAutofit/>
          </a:bodyPr>
          <a:lstStyle/>
          <a:p>
            <a:r>
              <a:rPr lang="en-US" sz="4600" dirty="0"/>
              <a:t>Markov Games</a:t>
            </a:r>
          </a:p>
        </p:txBody>
      </p:sp>
      <p:sp>
        <p:nvSpPr>
          <p:cNvPr id="10" name="sketch line">
            <a:extLst>
              <a:ext uri="{FF2B5EF4-FFF2-40B4-BE49-F238E27FC236}">
                <a16:creationId xmlns:a16="http://schemas.microsoft.com/office/drawing/2014/main" id="{114A1297-AFC0-A265-CBCE-CC13B2E64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 name="Cloud 5">
            <a:extLst>
              <a:ext uri="{FF2B5EF4-FFF2-40B4-BE49-F238E27FC236}">
                <a16:creationId xmlns:a16="http://schemas.microsoft.com/office/drawing/2014/main" id="{9F0BB18F-53FE-08C3-32E1-3F58F237EAC4}"/>
              </a:ext>
            </a:extLst>
          </p:cNvPr>
          <p:cNvSpPr/>
          <p:nvPr/>
        </p:nvSpPr>
        <p:spPr>
          <a:xfrm>
            <a:off x="8853786" y="2682601"/>
            <a:ext cx="2932386" cy="189186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Environment</a:t>
            </a:r>
          </a:p>
        </p:txBody>
      </p:sp>
      <p:sp>
        <p:nvSpPr>
          <p:cNvPr id="7" name="Oval 6">
            <a:extLst>
              <a:ext uri="{FF2B5EF4-FFF2-40B4-BE49-F238E27FC236}">
                <a16:creationId xmlns:a16="http://schemas.microsoft.com/office/drawing/2014/main" id="{5061C1D9-5647-3D52-68AF-3AB8B3C37DE7}"/>
              </a:ext>
            </a:extLst>
          </p:cNvPr>
          <p:cNvSpPr/>
          <p:nvPr/>
        </p:nvSpPr>
        <p:spPr>
          <a:xfrm>
            <a:off x="5164310" y="771524"/>
            <a:ext cx="1860331" cy="827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Agent 1</a:t>
            </a:r>
          </a:p>
        </p:txBody>
      </p:sp>
      <p:sp>
        <p:nvSpPr>
          <p:cNvPr id="9" name="Oval 8">
            <a:extLst>
              <a:ext uri="{FF2B5EF4-FFF2-40B4-BE49-F238E27FC236}">
                <a16:creationId xmlns:a16="http://schemas.microsoft.com/office/drawing/2014/main" id="{CD549F47-58EC-8325-1D4F-AF6792B95960}"/>
              </a:ext>
            </a:extLst>
          </p:cNvPr>
          <p:cNvSpPr/>
          <p:nvPr/>
        </p:nvSpPr>
        <p:spPr>
          <a:xfrm>
            <a:off x="5164310" y="2138362"/>
            <a:ext cx="1860331" cy="827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Agent 2</a:t>
            </a:r>
          </a:p>
        </p:txBody>
      </p: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240C6CA9-4898-0571-98E3-EAE6B59693C8}"/>
                  </a:ext>
                </a:extLst>
              </p:cNvPr>
              <p:cNvSpPr/>
              <p:nvPr/>
            </p:nvSpPr>
            <p:spPr>
              <a:xfrm>
                <a:off x="5283356" y="5508139"/>
                <a:ext cx="1860331" cy="827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Agent </a:t>
                </a:r>
                <a14:m>
                  <m:oMath xmlns:m="http://schemas.openxmlformats.org/officeDocument/2006/math">
                    <m:r>
                      <a:rPr lang="en-US" sz="2400" i="1" dirty="0" smtClean="0">
                        <a:latin typeface="Cambria Math" panose="02040503050406030204" pitchFamily="18" charset="0"/>
                      </a:rPr>
                      <m:t>𝑁</m:t>
                    </m:r>
                  </m:oMath>
                </a14:m>
                <a:endParaRPr lang="en-US" sz="2400" dirty="0"/>
              </a:p>
            </p:txBody>
          </p:sp>
        </mc:Choice>
        <mc:Fallback xmlns="">
          <p:sp>
            <p:nvSpPr>
              <p:cNvPr id="11" name="Oval 10">
                <a:extLst>
                  <a:ext uri="{FF2B5EF4-FFF2-40B4-BE49-F238E27FC236}">
                    <a16:creationId xmlns:a16="http://schemas.microsoft.com/office/drawing/2014/main" id="{240C6CA9-4898-0571-98E3-EAE6B59693C8}"/>
                  </a:ext>
                </a:extLst>
              </p:cNvPr>
              <p:cNvSpPr>
                <a:spLocks noRot="1" noChangeAspect="1" noMove="1" noResize="1" noEditPoints="1" noAdjustHandles="1" noChangeArrowheads="1" noChangeShapeType="1" noTextEdit="1"/>
              </p:cNvSpPr>
              <p:nvPr/>
            </p:nvSpPr>
            <p:spPr>
              <a:xfrm>
                <a:off x="5283356" y="5508139"/>
                <a:ext cx="1860331" cy="827690"/>
              </a:xfrm>
              <a:prstGeom prst="ellipse">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AE37DE3-67AC-9836-25A2-02558D95DC21}"/>
              </a:ext>
            </a:extLst>
          </p:cNvPr>
          <p:cNvSpPr txBox="1"/>
          <p:nvPr/>
        </p:nvSpPr>
        <p:spPr>
          <a:xfrm>
            <a:off x="5834628" y="3989688"/>
            <a:ext cx="519694" cy="584775"/>
          </a:xfrm>
          <a:prstGeom prst="rect">
            <a:avLst/>
          </a:prstGeom>
          <a:noFill/>
        </p:spPr>
        <p:txBody>
          <a:bodyPr wrap="none" rtlCol="0">
            <a:spAutoFit/>
          </a:bodyPr>
          <a:lstStyle/>
          <a:p>
            <a:r>
              <a:rPr lang="en-US" sz="3200" dirty="0"/>
              <a:t>…</a:t>
            </a:r>
          </a:p>
        </p:txBody>
      </p:sp>
      <p:sp>
        <p:nvSpPr>
          <p:cNvPr id="13" name="Left-Right Arrow 12">
            <a:extLst>
              <a:ext uri="{FF2B5EF4-FFF2-40B4-BE49-F238E27FC236}">
                <a16:creationId xmlns:a16="http://schemas.microsoft.com/office/drawing/2014/main" id="{2B571835-C4E2-D0BD-7FC8-2DF9865194E3}"/>
              </a:ext>
            </a:extLst>
          </p:cNvPr>
          <p:cNvSpPr/>
          <p:nvPr/>
        </p:nvSpPr>
        <p:spPr>
          <a:xfrm rot="1735026">
            <a:off x="7429705" y="1639069"/>
            <a:ext cx="1771650" cy="60007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a:extLst>
              <a:ext uri="{FF2B5EF4-FFF2-40B4-BE49-F238E27FC236}">
                <a16:creationId xmlns:a16="http://schemas.microsoft.com/office/drawing/2014/main" id="{E3F2343E-502E-3900-6C40-EF59D09E1A9E}"/>
              </a:ext>
            </a:extLst>
          </p:cNvPr>
          <p:cNvSpPr/>
          <p:nvPr/>
        </p:nvSpPr>
        <p:spPr>
          <a:xfrm rot="869881">
            <a:off x="7174853" y="2571592"/>
            <a:ext cx="1771650" cy="60007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a:extLst>
              <a:ext uri="{FF2B5EF4-FFF2-40B4-BE49-F238E27FC236}">
                <a16:creationId xmlns:a16="http://schemas.microsoft.com/office/drawing/2014/main" id="{56547D27-143C-B28A-549F-850001FBB331}"/>
              </a:ext>
            </a:extLst>
          </p:cNvPr>
          <p:cNvSpPr/>
          <p:nvPr/>
        </p:nvSpPr>
        <p:spPr>
          <a:xfrm rot="19582714">
            <a:off x="7188074" y="4881617"/>
            <a:ext cx="1771650" cy="60007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2724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B4DFBE-A4E7-0994-3518-D65561D1994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91B743-599D-BC57-68F1-A83D5C5F4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4D7C8A5-BC72-2F3F-AB20-2B1D36576B0E}"/>
              </a:ext>
            </a:extLst>
          </p:cNvPr>
          <p:cNvSpPr>
            <a:spLocks noGrp="1"/>
          </p:cNvSpPr>
          <p:nvPr>
            <p:ph type="title"/>
          </p:nvPr>
        </p:nvSpPr>
        <p:spPr>
          <a:xfrm>
            <a:off x="841248" y="548640"/>
            <a:ext cx="3600860" cy="5431536"/>
          </a:xfrm>
        </p:spPr>
        <p:txBody>
          <a:bodyPr>
            <a:normAutofit/>
          </a:bodyPr>
          <a:lstStyle/>
          <a:p>
            <a:r>
              <a:rPr lang="en-US" sz="4600" dirty="0"/>
              <a:t>Markov Games</a:t>
            </a:r>
          </a:p>
        </p:txBody>
      </p:sp>
      <p:sp>
        <p:nvSpPr>
          <p:cNvPr id="10" name="sketch line">
            <a:extLst>
              <a:ext uri="{FF2B5EF4-FFF2-40B4-BE49-F238E27FC236}">
                <a16:creationId xmlns:a16="http://schemas.microsoft.com/office/drawing/2014/main" id="{B88626CF-7A65-2B88-675D-5A16D37B5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E58242D-9DBA-EEBD-CA2E-388AF2EC7718}"/>
                  </a:ext>
                </a:extLst>
              </p:cNvPr>
              <p:cNvSpPr>
                <a:spLocks noGrp="1"/>
              </p:cNvSpPr>
              <p:nvPr>
                <p:ph idx="1"/>
              </p:nvPr>
            </p:nvSpPr>
            <p:spPr>
              <a:xfrm>
                <a:off x="5126418" y="552091"/>
                <a:ext cx="6224335" cy="5431536"/>
              </a:xfrm>
            </p:spPr>
            <p:txBody>
              <a:bodyPr anchor="ctr">
                <a:normAutofit/>
              </a:bodyPr>
              <a:lstStyle/>
              <a:p>
                <a:pPr marL="0" indent="0">
                  <a:buNone/>
                </a:pPr>
                <a:r>
                  <a:rPr lang="en-US" sz="2400" dirty="0"/>
                  <a:t>MG =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𝑁</m:t>
                        </m:r>
                        <m:r>
                          <a:rPr lang="en-US" sz="2400" b="0" i="1" smtClean="0">
                            <a:latin typeface="Cambria Math" panose="02040503050406030204" pitchFamily="18" charset="0"/>
                          </a:rPr>
                          <m:t>, </m:t>
                        </m:r>
                        <m:r>
                          <a:rPr lang="en-US" sz="2400" b="0" i="1" smtClean="0">
                            <a:latin typeface="Cambria Math" panose="02040503050406030204" pitchFamily="18" charset="0"/>
                          </a:rPr>
                          <m:t>𝑆</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𝑇</m:t>
                        </m:r>
                        <m:r>
                          <a:rPr lang="en-US" sz="2400" b="0" i="1" smtClean="0">
                            <a:latin typeface="Cambria Math" panose="02040503050406030204" pitchFamily="18" charset="0"/>
                          </a:rPr>
                          <m:t>, </m:t>
                        </m:r>
                        <m:r>
                          <a:rPr lang="en-US" sz="2400" b="0" i="1" smtClean="0">
                            <a:latin typeface="Cambria Math" panose="02040503050406030204" pitchFamily="18" charset="0"/>
                          </a:rPr>
                          <m:t>𝑅</m:t>
                        </m:r>
                        <m:r>
                          <a:rPr lang="en-US" sz="2400" b="0" i="1" smtClean="0">
                            <a:latin typeface="Cambria Math" panose="02040503050406030204" pitchFamily="18" charset="0"/>
                          </a:rPr>
                          <m:t>, </m:t>
                        </m:r>
                        <m:r>
                          <a:rPr lang="en-US" sz="2400" b="0" i="1" smtClean="0">
                            <a:latin typeface="Cambria Math" panose="02040503050406030204" pitchFamily="18" charset="0"/>
                          </a:rPr>
                          <m:t>𝛾</m:t>
                        </m:r>
                      </m:e>
                    </m:d>
                  </m:oMath>
                </a14:m>
                <a:endParaRPr lang="en-US" sz="2400" dirty="0"/>
              </a:p>
              <a:p>
                <a14:m>
                  <m:oMath xmlns:m="http://schemas.openxmlformats.org/officeDocument/2006/math">
                    <m:r>
                      <a:rPr lang="en-US" sz="2200" b="0" i="1" smtClean="0">
                        <a:latin typeface="Cambria Math" panose="02040503050406030204" pitchFamily="18" charset="0"/>
                      </a:rPr>
                      <m:t>𝑁</m:t>
                    </m:r>
                  </m:oMath>
                </a14:m>
                <a:r>
                  <a:rPr lang="en-US" sz="2200" dirty="0"/>
                  <a:t>: set of </a:t>
                </a:r>
                <a:r>
                  <a:rPr lang="en-US" sz="2200" b="1" dirty="0"/>
                  <a:t>agents</a:t>
                </a:r>
                <a:r>
                  <a:rPr lang="en-US" sz="2200" dirty="0"/>
                  <a:t> in the environment</a:t>
                </a:r>
              </a:p>
              <a:p>
                <a:pPr lvl="1"/>
                <a:r>
                  <a:rPr lang="en-US" sz="1800" dirty="0"/>
                  <a:t>Subject/Ego agent is often denoted </a:t>
                </a:r>
                <a14:m>
                  <m:oMath xmlns:m="http://schemas.openxmlformats.org/officeDocument/2006/math">
                    <m:r>
                      <a:rPr lang="en-US" sz="1800" b="0" i="1" smtClean="0">
                        <a:latin typeface="Cambria Math" panose="02040503050406030204" pitchFamily="18" charset="0"/>
                      </a:rPr>
                      <m:t>𝑖</m:t>
                    </m:r>
                  </m:oMath>
                </a14:m>
                <a:endParaRPr lang="en-US" sz="1800" dirty="0"/>
              </a:p>
              <a:p>
                <a:pPr lvl="1"/>
                <a:r>
                  <a:rPr lang="en-US" sz="1800" dirty="0"/>
                  <a:t>Other agents combined are often denoted </a:t>
                </a:r>
                <a14:m>
                  <m:oMath xmlns:m="http://schemas.openxmlformats.org/officeDocument/2006/math">
                    <m:r>
                      <a:rPr lang="en-US" sz="1800" b="0" i="1" smtClean="0">
                        <a:latin typeface="Cambria Math" panose="02040503050406030204" pitchFamily="18" charset="0"/>
                      </a:rPr>
                      <m:t>−</m:t>
                    </m:r>
                    <m:r>
                      <a:rPr lang="en-US" sz="1800" b="0" i="1" smtClean="0">
                        <a:latin typeface="Cambria Math" panose="02040503050406030204" pitchFamily="18" charset="0"/>
                      </a:rPr>
                      <m:t>𝑖</m:t>
                    </m:r>
                  </m:oMath>
                </a14:m>
                <a:endParaRPr lang="en-US" sz="1800" dirty="0"/>
              </a:p>
              <a:p>
                <a14:m>
                  <m:oMath xmlns:m="http://schemas.openxmlformats.org/officeDocument/2006/math">
                    <m:r>
                      <a:rPr lang="en-US" sz="2200" b="0" i="1" smtClean="0">
                        <a:latin typeface="Cambria Math" panose="02040503050406030204" pitchFamily="18" charset="0"/>
                      </a:rPr>
                      <m:t>𝐴</m:t>
                    </m:r>
                  </m:oMath>
                </a14:m>
                <a:r>
                  <a:rPr lang="en-US" sz="2200" dirty="0"/>
                  <a:t>: set of </a:t>
                </a:r>
                <a:r>
                  <a:rPr lang="en-US" sz="2200" b="1" dirty="0"/>
                  <a:t>joint actions</a:t>
                </a:r>
                <a:r>
                  <a:rPr lang="en-US" sz="2200" dirty="0"/>
                  <a:t> of all agents</a:t>
                </a:r>
              </a:p>
              <a:p>
                <a:pPr lvl="1"/>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𝐴</m:t>
                        </m:r>
                      </m:e>
                      <m:sub>
                        <m:r>
                          <a:rPr lang="en-US" sz="1800" b="0" i="1" smtClean="0">
                            <a:latin typeface="Cambria Math" panose="02040503050406030204" pitchFamily="18" charset="0"/>
                          </a:rPr>
                          <m:t>𝑖</m:t>
                        </m:r>
                      </m:sub>
                    </m:sSub>
                  </m:oMath>
                </a14:m>
                <a:r>
                  <a:rPr lang="en-US" sz="1800" dirty="0"/>
                  <a:t>: set of actions of agent </a:t>
                </a:r>
                <a14:m>
                  <m:oMath xmlns:m="http://schemas.openxmlformats.org/officeDocument/2006/math">
                    <m:r>
                      <a:rPr lang="en-US" sz="1800" b="0" i="1" smtClean="0">
                        <a:latin typeface="Cambria Math" panose="02040503050406030204" pitchFamily="18" charset="0"/>
                      </a:rPr>
                      <m:t>𝑖</m:t>
                    </m:r>
                  </m:oMath>
                </a14:m>
                <a:r>
                  <a:rPr lang="en-US" sz="1800" dirty="0"/>
                  <a:t> </a:t>
                </a:r>
              </a:p>
              <a:p>
                <a14:m>
                  <m:oMath xmlns:m="http://schemas.openxmlformats.org/officeDocument/2006/math">
                    <m:r>
                      <a:rPr lang="en-US" sz="2200" b="0" i="1" smtClean="0">
                        <a:latin typeface="Cambria Math" panose="02040503050406030204" pitchFamily="18" charset="0"/>
                      </a:rPr>
                      <m:t>𝑇</m:t>
                    </m:r>
                    <m:r>
                      <a:rPr lang="en-US" sz="2200" b="0" i="1" smtClean="0">
                        <a:latin typeface="Cambria Math" panose="02040503050406030204" pitchFamily="18" charset="0"/>
                      </a:rPr>
                      <m:t>, </m:t>
                    </m:r>
                    <m:r>
                      <a:rPr lang="en-US" sz="2200" b="0" i="1" smtClean="0">
                        <a:latin typeface="Cambria Math" panose="02040503050406030204" pitchFamily="18" charset="0"/>
                      </a:rPr>
                      <m:t>𝑅</m:t>
                    </m:r>
                  </m:oMath>
                </a14:m>
                <a:r>
                  <a:rPr lang="en-US" sz="2200" dirty="0"/>
                  <a:t>: </a:t>
                </a:r>
                <a:r>
                  <a:rPr lang="en-US" sz="2200" b="1" dirty="0"/>
                  <a:t>transitions</a:t>
                </a:r>
                <a:r>
                  <a:rPr lang="en-US" sz="2200" dirty="0"/>
                  <a:t> and </a:t>
                </a:r>
                <a:r>
                  <a:rPr lang="en-US" sz="2200" b="1" dirty="0"/>
                  <a:t>rewards</a:t>
                </a:r>
                <a:r>
                  <a:rPr lang="en-US" sz="2200" dirty="0"/>
                  <a:t> now depend on joint actions</a:t>
                </a:r>
              </a:p>
              <a:p>
                <a:pPr lvl="1"/>
                <a14:m>
                  <m:oMath xmlns:m="http://schemas.openxmlformats.org/officeDocument/2006/math">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panose="02040503050406030204" pitchFamily="18" charset="0"/>
                          </a:rPr>
                          <m:t>−</m:t>
                        </m:r>
                        <m:r>
                          <a:rPr lang="en-US" sz="2000" b="1" i="1" smtClean="0">
                            <a:latin typeface="Cambria Math" panose="02040503050406030204" pitchFamily="18" charset="0"/>
                          </a:rPr>
                          <m:t>𝒊</m:t>
                        </m:r>
                        <m:r>
                          <a:rPr lang="en-US" sz="2000" b="1" i="1" smtClean="0">
                            <a:latin typeface="Cambria Math" panose="02040503050406030204" pitchFamily="18" charset="0"/>
                          </a:rPr>
                          <m:t>,</m:t>
                        </m:r>
                        <m:r>
                          <a:rPr lang="en-US" sz="2000" b="1" i="1" smtClean="0">
                            <a:latin typeface="Cambria Math" panose="02040503050406030204" pitchFamily="18" charset="0"/>
                          </a:rPr>
                          <m:t>𝒕</m:t>
                        </m:r>
                      </m:sub>
                    </m:sSub>
                    <m:r>
                      <a:rPr lang="en-US" sz="2000" b="1" i="1" smtClean="0">
                        <a:latin typeface="Cambria Math" panose="02040503050406030204" pitchFamily="18" charset="0"/>
                      </a:rPr>
                      <m:t>,</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a14:m>
                <a:endParaRPr lang="en-US" sz="2000" dirty="0"/>
              </a:p>
              <a:p>
                <a:pPr lvl="1"/>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0" i="1" smtClean="0">
                                <a:latin typeface="Cambria Math" panose="02040503050406030204" pitchFamily="18" charset="0"/>
                              </a:rPr>
                              <m:t>𝑡</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panose="02040503050406030204" pitchFamily="18" charset="0"/>
                          </a:rPr>
                          <m:t>−</m:t>
                        </m:r>
                        <m:r>
                          <a:rPr lang="en-US" sz="2000" b="1" i="1" smtClean="0">
                            <a:latin typeface="Cambria Math" panose="02040503050406030204" pitchFamily="18" charset="0"/>
                          </a:rPr>
                          <m:t>𝒊</m:t>
                        </m:r>
                        <m:r>
                          <a:rPr lang="en-US" sz="2000" b="1" i="1" smtClean="0">
                            <a:latin typeface="Cambria Math" panose="02040503050406030204" pitchFamily="18" charset="0"/>
                          </a:rPr>
                          <m:t>,</m:t>
                        </m:r>
                        <m:r>
                          <a:rPr lang="en-US" sz="2000" b="1" i="1" smtClean="0">
                            <a:latin typeface="Cambria Math" panose="02040503050406030204" pitchFamily="18" charset="0"/>
                          </a:rPr>
                          <m:t>𝒕</m:t>
                        </m:r>
                      </m:sub>
                    </m:sSub>
                    <m:r>
                      <a:rPr lang="en-US" sz="2000" b="1" i="1" smtClean="0">
                        <a:latin typeface="Cambria Math" panose="02040503050406030204" pitchFamily="18" charset="0"/>
                      </a:rPr>
                      <m:t>,</m:t>
                    </m:r>
                    <m:r>
                      <a:rPr lang="en-US" sz="2000" b="0" i="1" smtClean="0">
                        <a:latin typeface="Cambria Math" panose="02040503050406030204" pitchFamily="18" charset="0"/>
                      </a:rPr>
                      <m:t>)</m:t>
                    </m:r>
                  </m:oMath>
                </a14:m>
                <a:endParaRPr lang="en-US" sz="2000" dirty="0"/>
              </a:p>
            </p:txBody>
          </p:sp>
        </mc:Choice>
        <mc:Fallback>
          <p:sp>
            <p:nvSpPr>
              <p:cNvPr id="3" name="Content Placeholder 2">
                <a:extLst>
                  <a:ext uri="{FF2B5EF4-FFF2-40B4-BE49-F238E27FC236}">
                    <a16:creationId xmlns:a16="http://schemas.microsoft.com/office/drawing/2014/main" id="{4E58242D-9DBA-EEBD-CA2E-388AF2EC7718}"/>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a:stretch>
              </a:blipFill>
            </p:spPr>
            <p:txBody>
              <a:bodyPr/>
              <a:lstStyle/>
              <a:p>
                <a:r>
                  <a:rPr lang="en-US">
                    <a:noFill/>
                  </a:rPr>
                  <a:t> </a:t>
                </a:r>
              </a:p>
            </p:txBody>
          </p:sp>
        </mc:Fallback>
      </mc:AlternateContent>
    </p:spTree>
    <p:extLst>
      <p:ext uri="{BB962C8B-B14F-4D97-AF65-F5344CB8AC3E}">
        <p14:creationId xmlns:p14="http://schemas.microsoft.com/office/powerpoint/2010/main" val="4283493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9B916E-AA18-50C8-4BB5-96BA5229E12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CEEC983-0F86-66B1-3013-DC0D617BD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31DD4B3-4482-3BD4-8261-F7C58A500F3E}"/>
              </a:ext>
            </a:extLst>
          </p:cNvPr>
          <p:cNvSpPr>
            <a:spLocks noGrp="1"/>
          </p:cNvSpPr>
          <p:nvPr>
            <p:ph type="title"/>
          </p:nvPr>
        </p:nvSpPr>
        <p:spPr>
          <a:xfrm>
            <a:off x="841248" y="548640"/>
            <a:ext cx="3600860" cy="5431536"/>
          </a:xfrm>
        </p:spPr>
        <p:txBody>
          <a:bodyPr>
            <a:normAutofit/>
          </a:bodyPr>
          <a:lstStyle/>
          <a:p>
            <a:r>
              <a:rPr lang="en-US" sz="4600" dirty="0"/>
              <a:t>Partially Observable Stochastic Games</a:t>
            </a:r>
          </a:p>
        </p:txBody>
      </p:sp>
      <p:sp>
        <p:nvSpPr>
          <p:cNvPr id="10" name="sketch line">
            <a:extLst>
              <a:ext uri="{FF2B5EF4-FFF2-40B4-BE49-F238E27FC236}">
                <a16:creationId xmlns:a16="http://schemas.microsoft.com/office/drawing/2014/main" id="{BEEE52B0-99D7-6194-2CE5-AF0B0A0D7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4EB35-6616-86AB-2FBB-F6C3F62B4D9F}"/>
                  </a:ext>
                </a:extLst>
              </p:cNvPr>
              <p:cNvSpPr>
                <a:spLocks noGrp="1"/>
              </p:cNvSpPr>
              <p:nvPr>
                <p:ph idx="1"/>
              </p:nvPr>
            </p:nvSpPr>
            <p:spPr>
              <a:xfrm>
                <a:off x="5126418" y="552091"/>
                <a:ext cx="6224335" cy="5431536"/>
              </a:xfrm>
            </p:spPr>
            <p:txBody>
              <a:bodyPr anchor="ctr">
                <a:normAutofit lnSpcReduction="10000"/>
              </a:bodyPr>
              <a:lstStyle/>
              <a:p>
                <a:pPr marL="0" indent="0">
                  <a:buNone/>
                </a:pPr>
                <a:r>
                  <a:rPr lang="en-US" sz="2400" dirty="0"/>
                  <a:t>POSG =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𝑁</m:t>
                        </m:r>
                        <m:r>
                          <a:rPr lang="en-US" sz="2400" b="0" i="1" smtClean="0">
                            <a:latin typeface="Cambria Math" panose="02040503050406030204" pitchFamily="18" charset="0"/>
                          </a:rPr>
                          <m:t>, </m:t>
                        </m:r>
                        <m:r>
                          <a:rPr lang="en-US" sz="2400" b="0" i="1" smtClean="0">
                            <a:latin typeface="Cambria Math" panose="02040503050406030204" pitchFamily="18" charset="0"/>
                          </a:rPr>
                          <m:t>𝑆</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smtClean="0">
                            <a:latin typeface="Cambria Math" panose="02040503050406030204" pitchFamily="18" charset="0"/>
                          </a:rPr>
                          <m:t>, </m:t>
                        </m:r>
                        <m:r>
                          <a:rPr lang="en-US" sz="2400" b="0" i="1" smtClean="0">
                            <a:latin typeface="Cambria Math" panose="02040503050406030204" pitchFamily="18" charset="0"/>
                          </a:rPr>
                          <m:t>𝑇</m:t>
                        </m:r>
                        <m:r>
                          <a:rPr lang="en-US" sz="2400" b="0" i="1" smtClean="0">
                            <a:latin typeface="Cambria Math" panose="02040503050406030204" pitchFamily="18" charset="0"/>
                          </a:rPr>
                          <m:t>, </m:t>
                        </m:r>
                        <m:r>
                          <a:rPr lang="en-US" sz="2400" b="0" i="1" smtClean="0">
                            <a:latin typeface="Cambria Math" panose="02040503050406030204" pitchFamily="18" charset="0"/>
                          </a:rPr>
                          <m:t>𝑂</m:t>
                        </m:r>
                        <m:r>
                          <a:rPr lang="en-US" sz="2400" b="0" i="1" smtClean="0">
                            <a:latin typeface="Cambria Math" panose="02040503050406030204" pitchFamily="18" charset="0"/>
                          </a:rPr>
                          <m:t>, </m:t>
                        </m:r>
                        <m:r>
                          <a:rPr lang="en-US" sz="2400" b="0" i="1" smtClean="0">
                            <a:latin typeface="Cambria Math" panose="02040503050406030204" pitchFamily="18" charset="0"/>
                          </a:rPr>
                          <m:t>𝑅</m:t>
                        </m:r>
                        <m:r>
                          <a:rPr lang="en-US" sz="2400" b="0" i="1" smtClean="0">
                            <a:latin typeface="Cambria Math" panose="02040503050406030204" pitchFamily="18" charset="0"/>
                          </a:rPr>
                          <m:t>, </m:t>
                        </m:r>
                        <m:r>
                          <a:rPr lang="en-US" sz="2400" b="0" i="1" smtClean="0">
                            <a:latin typeface="Cambria Math" panose="02040503050406030204" pitchFamily="18" charset="0"/>
                          </a:rPr>
                          <m:t>𝛾</m:t>
                        </m:r>
                      </m:e>
                    </m:d>
                  </m:oMath>
                </a14:m>
                <a:endParaRPr lang="en-US" sz="2400" dirty="0"/>
              </a:p>
              <a:p>
                <a14:m>
                  <m:oMath xmlns:m="http://schemas.openxmlformats.org/officeDocument/2006/math">
                    <m:r>
                      <a:rPr lang="en-US" sz="2200" b="0" i="1" smtClean="0">
                        <a:latin typeface="Cambria Math" panose="02040503050406030204" pitchFamily="18" charset="0"/>
                      </a:rPr>
                      <m:t>𝑍</m:t>
                    </m:r>
                  </m:oMath>
                </a14:m>
                <a:r>
                  <a:rPr lang="en-US" sz="2200" dirty="0"/>
                  <a:t>: set of </a:t>
                </a:r>
                <a:r>
                  <a:rPr lang="en-US" sz="2200" b="1" dirty="0"/>
                  <a:t>joint observations</a:t>
                </a:r>
                <a:r>
                  <a:rPr lang="en-US" sz="2200" dirty="0"/>
                  <a:t> of all agents</a:t>
                </a:r>
              </a:p>
              <a:p>
                <a:pPr lvl="1"/>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𝑖</m:t>
                        </m:r>
                      </m:sub>
                    </m:sSub>
                  </m:oMath>
                </a14:m>
                <a:r>
                  <a:rPr lang="en-US" sz="1800" dirty="0"/>
                  <a:t>: set of observations of agent </a:t>
                </a:r>
                <a14:m>
                  <m:oMath xmlns:m="http://schemas.openxmlformats.org/officeDocument/2006/math">
                    <m:r>
                      <a:rPr lang="en-US" sz="1800" b="0" i="1" smtClean="0">
                        <a:latin typeface="Cambria Math" panose="02040503050406030204" pitchFamily="18" charset="0"/>
                      </a:rPr>
                      <m:t>𝑖</m:t>
                    </m:r>
                  </m:oMath>
                </a14:m>
                <a:r>
                  <a:rPr lang="en-US" sz="1800" dirty="0"/>
                  <a:t> </a:t>
                </a:r>
              </a:p>
              <a:p>
                <a14:m>
                  <m:oMath xmlns:m="http://schemas.openxmlformats.org/officeDocument/2006/math">
                    <m:r>
                      <a:rPr lang="en-US" sz="2200" b="0" i="1" smtClean="0">
                        <a:latin typeface="Cambria Math" panose="02040503050406030204" pitchFamily="18" charset="0"/>
                      </a:rPr>
                      <m:t>𝑂</m:t>
                    </m:r>
                  </m:oMath>
                </a14:m>
                <a:r>
                  <a:rPr lang="en-US" sz="2200" dirty="0"/>
                  <a:t>: </a:t>
                </a:r>
                <a:r>
                  <a:rPr lang="en-US" sz="2200" b="1" dirty="0"/>
                  <a:t>observation</a:t>
                </a:r>
                <a:r>
                  <a:rPr lang="en-US" sz="2200" dirty="0"/>
                  <a:t> probabilities now depend on joint actions</a:t>
                </a:r>
              </a:p>
              <a:p>
                <a:pPr lvl="1"/>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panose="02040503050406030204" pitchFamily="18" charset="0"/>
                          </a:rPr>
                          <m:t>−</m:t>
                        </m:r>
                        <m:r>
                          <a:rPr lang="en-US" sz="2000" b="1" i="1" smtClean="0">
                            <a:latin typeface="Cambria Math" panose="02040503050406030204" pitchFamily="18" charset="0"/>
                          </a:rPr>
                          <m:t>𝒊</m:t>
                        </m:r>
                        <m:r>
                          <a:rPr lang="en-US" sz="2000" b="1" i="1" smtClean="0">
                            <a:latin typeface="Cambria Math" panose="02040503050406030204" pitchFamily="18" charset="0"/>
                          </a:rPr>
                          <m:t>,</m:t>
                        </m:r>
                        <m:r>
                          <a:rPr lang="en-US" sz="2000" b="1" i="1" smtClean="0">
                            <a:latin typeface="Cambria Math" panose="02040503050406030204" pitchFamily="18" charset="0"/>
                          </a:rPr>
                          <m:t>𝒕</m:t>
                        </m:r>
                      </m:sub>
                    </m:sSub>
                    <m:r>
                      <a:rPr lang="en-US" sz="2000" b="1" i="1" smtClean="0">
                        <a:latin typeface="Cambria Math" panose="02040503050406030204" pitchFamily="18" charset="0"/>
                      </a:rPr>
                      <m:t>,</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a14:m>
                <a:endParaRPr lang="en-US" sz="2000" dirty="0"/>
              </a:p>
              <a:p>
                <a:pPr marL="0" indent="0">
                  <a:buNone/>
                </a:pPr>
                <a:endParaRPr lang="en-US" sz="2400" dirty="0"/>
              </a:p>
              <a:p>
                <a:pPr marL="0" indent="0">
                  <a:buNone/>
                </a:pPr>
                <a:r>
                  <a:rPr lang="en-US" sz="2400" b="1" dirty="0"/>
                  <a:t>Dec-POMDPs</a:t>
                </a:r>
                <a:r>
                  <a:rPr lang="en-US" sz="2400" dirty="0"/>
                  <a:t> (Bernstein </a:t>
                </a:r>
                <a:r>
                  <a:rPr lang="en-US" sz="2400" i="1" dirty="0"/>
                  <a:t>et al</a:t>
                </a:r>
                <a:r>
                  <a:rPr lang="en-US" sz="2400" dirty="0"/>
                  <a:t>., 2002): agents are assumed to be </a:t>
                </a:r>
                <a:r>
                  <a:rPr lang="en-US" sz="2400" u="sng" dirty="0"/>
                  <a:t>cooperative</a:t>
                </a:r>
                <a:r>
                  <a:rPr lang="en-US" sz="2400" dirty="0"/>
                  <a:t> and share information</a:t>
                </a:r>
              </a:p>
              <a:p>
                <a:pPr marL="0" indent="0">
                  <a:buNone/>
                </a:pPr>
                <a:endParaRPr lang="en-US" sz="2400" dirty="0"/>
              </a:p>
              <a:p>
                <a:pPr marL="0" indent="0">
                  <a:buNone/>
                </a:pPr>
                <a:r>
                  <a:rPr lang="en-US" sz="2400" b="1" dirty="0"/>
                  <a:t>Interactive POMDPs </a:t>
                </a:r>
                <a:r>
                  <a:rPr lang="en-US" sz="2400" dirty="0"/>
                  <a:t>(Gmytrasiewicz &amp; Doshi, 2005): agents are assumed to be </a:t>
                </a:r>
                <a:r>
                  <a:rPr lang="en-US" sz="2400" u="sng" dirty="0"/>
                  <a:t>self-interested</a:t>
                </a:r>
                <a:r>
                  <a:rPr lang="en-US" sz="2400" dirty="0"/>
                  <a:t> and </a:t>
                </a:r>
                <a:r>
                  <a:rPr lang="en-US" sz="2400" u="sng" dirty="0"/>
                  <a:t>model the decision-making of neighbors</a:t>
                </a:r>
              </a:p>
            </p:txBody>
          </p:sp>
        </mc:Choice>
        <mc:Fallback xmlns="">
          <p:sp>
            <p:nvSpPr>
              <p:cNvPr id="3" name="Content Placeholder 2">
                <a:extLst>
                  <a:ext uri="{FF2B5EF4-FFF2-40B4-BE49-F238E27FC236}">
                    <a16:creationId xmlns:a16="http://schemas.microsoft.com/office/drawing/2014/main" id="{2B74EB35-6616-86AB-2FBB-F6C3F62B4D9F}"/>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t="-233" r="-2037" b="-699"/>
                </a:stretch>
              </a:blipFill>
            </p:spPr>
            <p:txBody>
              <a:bodyPr/>
              <a:lstStyle/>
              <a:p>
                <a:r>
                  <a:rPr lang="en-US">
                    <a:noFill/>
                  </a:rPr>
                  <a:t> </a:t>
                </a:r>
              </a:p>
            </p:txBody>
          </p:sp>
        </mc:Fallback>
      </mc:AlternateContent>
    </p:spTree>
    <p:extLst>
      <p:ext uri="{BB962C8B-B14F-4D97-AF65-F5344CB8AC3E}">
        <p14:creationId xmlns:p14="http://schemas.microsoft.com/office/powerpoint/2010/main" val="2926811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5337FB-9EA3-4C06-E2CC-03A37C8424B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8D7C2F-829F-8BF6-E642-A78C2C77F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7C14EACE-08F4-E1A7-6403-FD87800B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CBCC2921-F30F-6FD8-2473-3BAA60F9C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0AA38A61-6EC0-D727-F000-25477FE38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BA3123FC-62BE-E3F9-646C-3522238046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EF8536B0-E725-A61D-4105-7A211D68B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D219CE4-4D4C-E94E-C9F6-F1E5BB40997D}"/>
              </a:ext>
            </a:extLst>
          </p:cNvPr>
          <p:cNvSpPr>
            <a:spLocks noGrp="1"/>
          </p:cNvSpPr>
          <p:nvPr>
            <p:ph type="title"/>
          </p:nvPr>
        </p:nvSpPr>
        <p:spPr>
          <a:xfrm>
            <a:off x="1043631" y="809898"/>
            <a:ext cx="9942716" cy="1554480"/>
          </a:xfrm>
        </p:spPr>
        <p:txBody>
          <a:bodyPr anchor="ctr">
            <a:normAutofit/>
          </a:bodyPr>
          <a:lstStyle/>
          <a:p>
            <a:r>
              <a:rPr lang="en-US" sz="4800" dirty="0"/>
              <a:t>Exercise 2: Part 1</a:t>
            </a:r>
          </a:p>
        </p:txBody>
      </p:sp>
      <p:sp>
        <p:nvSpPr>
          <p:cNvPr id="3" name="Content Placeholder 2">
            <a:extLst>
              <a:ext uri="{FF2B5EF4-FFF2-40B4-BE49-F238E27FC236}">
                <a16:creationId xmlns:a16="http://schemas.microsoft.com/office/drawing/2014/main" id="{0BD39960-C125-AE17-00EA-92B5488401CA}"/>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As a group, think about </a:t>
            </a:r>
            <a:r>
              <a:rPr lang="en-US" sz="2400" u="sng" dirty="0"/>
              <a:t>Wildfire Suppression</a:t>
            </a:r>
            <a:r>
              <a:rPr lang="en-US" sz="2400" dirty="0"/>
              <a:t>:</a:t>
            </a:r>
          </a:p>
          <a:p>
            <a:r>
              <a:rPr lang="en-US" sz="2400" dirty="0"/>
              <a:t>How would we model it as a POSG?</a:t>
            </a:r>
          </a:p>
          <a:p>
            <a:r>
              <a:rPr lang="en-US" sz="2400" dirty="0"/>
              <a:t>What are the states, actions, observations, etc.?</a:t>
            </a:r>
          </a:p>
        </p:txBody>
      </p:sp>
      <p:cxnSp>
        <p:nvCxnSpPr>
          <p:cNvPr id="17" name="Straight Connector 16">
            <a:extLst>
              <a:ext uri="{FF2B5EF4-FFF2-40B4-BE49-F238E27FC236}">
                <a16:creationId xmlns:a16="http://schemas.microsoft.com/office/drawing/2014/main" id="{DFF4B6B6-9A7B-4AC1-65BC-221E8CD277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628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51E113-6932-811C-150E-B36DD999067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2186D7-1404-5FEF-E66E-F1592F9EE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0894D1BC-2BBC-F115-B487-D207CDFA06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03FF91F2-92ED-C8CE-7282-4D68EC39E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CEEB71B-AD98-16D6-CB88-F36BC59A9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D38F7D9B-D052-B991-D232-41B2FD0B4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AF608F9B-513D-246F-1F59-8629081889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67375D9-BD54-8797-6785-3D7D1D8F68BA}"/>
              </a:ext>
            </a:extLst>
          </p:cNvPr>
          <p:cNvSpPr>
            <a:spLocks noGrp="1"/>
          </p:cNvSpPr>
          <p:nvPr>
            <p:ph type="title"/>
          </p:nvPr>
        </p:nvSpPr>
        <p:spPr>
          <a:xfrm>
            <a:off x="1043631" y="809898"/>
            <a:ext cx="9942716" cy="1554480"/>
          </a:xfrm>
        </p:spPr>
        <p:txBody>
          <a:bodyPr anchor="ctr">
            <a:normAutofit/>
          </a:bodyPr>
          <a:lstStyle/>
          <a:p>
            <a:r>
              <a:rPr lang="en-US" sz="4800" dirty="0"/>
              <a:t>Exercise 2: Part 2</a:t>
            </a:r>
          </a:p>
        </p:txBody>
      </p:sp>
      <p:sp>
        <p:nvSpPr>
          <p:cNvPr id="3" name="Content Placeholder 2">
            <a:extLst>
              <a:ext uri="{FF2B5EF4-FFF2-40B4-BE49-F238E27FC236}">
                <a16:creationId xmlns:a16="http://schemas.microsoft.com/office/drawing/2014/main" id="{3F01A8BC-0038-7FF6-51FC-D24FFE9D8561}"/>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As a group, think about </a:t>
            </a:r>
            <a:r>
              <a:rPr lang="en-US" sz="2400" u="sng" dirty="0"/>
              <a:t>your earlier real-world domain</a:t>
            </a:r>
            <a:r>
              <a:rPr lang="en-US" sz="2400" dirty="0"/>
              <a:t>:</a:t>
            </a:r>
          </a:p>
          <a:p>
            <a:r>
              <a:rPr lang="en-US" sz="2400" dirty="0"/>
              <a:t>How would we model it as a POSG?</a:t>
            </a:r>
          </a:p>
          <a:p>
            <a:r>
              <a:rPr lang="en-US" sz="2400" dirty="0"/>
              <a:t>What are the states, actions, observations, etc.?</a:t>
            </a:r>
          </a:p>
        </p:txBody>
      </p:sp>
      <p:cxnSp>
        <p:nvCxnSpPr>
          <p:cNvPr id="17" name="Straight Connector 16">
            <a:extLst>
              <a:ext uri="{FF2B5EF4-FFF2-40B4-BE49-F238E27FC236}">
                <a16:creationId xmlns:a16="http://schemas.microsoft.com/office/drawing/2014/main" id="{20E16517-2E25-1197-DBDD-826D5AB974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16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652CA6-F7CB-1780-B005-46F0F500593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48D47B-BD28-043F-BC01-D06105212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47B0F8F-0169-4335-7786-9C1F7F09F518}"/>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(Presence States)</a:t>
            </a:r>
            <a:endParaRPr lang="en-US" sz="4600" dirty="0"/>
          </a:p>
        </p:txBody>
      </p:sp>
      <p:sp>
        <p:nvSpPr>
          <p:cNvPr id="10" name="sketch line">
            <a:extLst>
              <a:ext uri="{FF2B5EF4-FFF2-40B4-BE49-F238E27FC236}">
                <a16:creationId xmlns:a16="http://schemas.microsoft.com/office/drawing/2014/main" id="{3BB8927A-7E76-B3F2-643A-ADF5F9FCE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6A7E0D3-09C3-D256-FDCA-1A8EE5956CE4}"/>
              </a:ext>
            </a:extLst>
          </p:cNvPr>
          <p:cNvSpPr>
            <a:spLocks noGrp="1"/>
          </p:cNvSpPr>
          <p:nvPr>
            <p:ph idx="1"/>
          </p:nvPr>
        </p:nvSpPr>
        <p:spPr>
          <a:xfrm>
            <a:off x="5126418" y="-705220"/>
            <a:ext cx="6224335" cy="5431536"/>
          </a:xfrm>
        </p:spPr>
        <p:txBody>
          <a:bodyPr anchor="ctr">
            <a:normAutofit/>
          </a:bodyPr>
          <a:lstStyle/>
          <a:p>
            <a:r>
              <a:rPr lang="en-US" sz="2400" b="0" i="0" u="none" strike="noStrike" dirty="0">
                <a:solidFill>
                  <a:srgbClr val="1C1D1E"/>
                </a:solidFill>
                <a:effectLst/>
              </a:rPr>
              <a:t>Chandrasekaran </a:t>
            </a:r>
            <a:r>
              <a:rPr lang="en-US" sz="2400" b="0" i="1" u="none" strike="noStrike" dirty="0">
                <a:solidFill>
                  <a:srgbClr val="1C1D1E"/>
                </a:solidFill>
                <a:effectLst/>
              </a:rPr>
              <a:t>et al</a:t>
            </a:r>
            <a:r>
              <a:rPr lang="en-US" sz="2400" b="0" i="0" u="none" strike="noStrike" dirty="0">
                <a:solidFill>
                  <a:srgbClr val="1C1D1E"/>
                </a:solidFill>
                <a:effectLst/>
              </a:rPr>
              <a:t>. (2016): added </a:t>
            </a:r>
            <a:r>
              <a:rPr lang="en-US" sz="2400" b="1" i="0" u="none" strike="noStrike" dirty="0">
                <a:solidFill>
                  <a:srgbClr val="1C1D1E"/>
                </a:solidFill>
                <a:effectLst/>
              </a:rPr>
              <a:t>presence states</a:t>
            </a:r>
            <a:r>
              <a:rPr lang="en-US" sz="2400" b="0" i="0" u="none" strike="noStrike" dirty="0">
                <a:solidFill>
                  <a:srgbClr val="1C1D1E"/>
                </a:solidFill>
                <a:effectLst/>
              </a:rPr>
              <a:t> to track the presence of each agent in the environment</a:t>
            </a:r>
          </a:p>
          <a:p>
            <a:pPr lvl="1"/>
            <a:r>
              <a:rPr lang="en-US" sz="2000" dirty="0">
                <a:solidFill>
                  <a:srgbClr val="1C1D1E"/>
                </a:solidFill>
              </a:rPr>
              <a:t>Addresses </a:t>
            </a:r>
            <a:r>
              <a:rPr lang="en-US" sz="2000" b="1" dirty="0">
                <a:solidFill>
                  <a:srgbClr val="1C1D1E"/>
                </a:solidFill>
              </a:rPr>
              <a:t>temporary</a:t>
            </a:r>
            <a:r>
              <a:rPr lang="en-US" sz="2000" dirty="0">
                <a:solidFill>
                  <a:srgbClr val="1C1D1E"/>
                </a:solidFill>
              </a:rPr>
              <a:t> agent openness where the total set of agents is fixed but the </a:t>
            </a:r>
            <a:r>
              <a:rPr lang="en-US" sz="2000" u="sng" dirty="0">
                <a:solidFill>
                  <a:srgbClr val="1C1D1E"/>
                </a:solidFill>
              </a:rPr>
              <a:t>operating set</a:t>
            </a:r>
            <a:r>
              <a:rPr lang="en-US" sz="2000" dirty="0">
                <a:solidFill>
                  <a:srgbClr val="1C1D1E"/>
                </a:solidFill>
              </a:rPr>
              <a:t> of agents changes over time</a:t>
            </a:r>
            <a:endParaRPr lang="en-US" sz="2000" dirty="0"/>
          </a:p>
        </p:txBody>
      </p:sp>
      <p:pic>
        <p:nvPicPr>
          <p:cNvPr id="4" name="Picture 3">
            <a:extLst>
              <a:ext uri="{FF2B5EF4-FFF2-40B4-BE49-F238E27FC236}">
                <a16:creationId xmlns:a16="http://schemas.microsoft.com/office/drawing/2014/main" id="{69B30CE3-DEDC-C81C-7BCC-9AD6671E9288}"/>
              </a:ext>
            </a:extLst>
          </p:cNvPr>
          <p:cNvPicPr>
            <a:picLocks noChangeAspect="1"/>
          </p:cNvPicPr>
          <p:nvPr/>
        </p:nvPicPr>
        <p:blipFill>
          <a:blip r:embed="rId3"/>
          <a:srcRect l="3813" t="24053" r="55202" b="15685"/>
          <a:stretch/>
        </p:blipFill>
        <p:spPr>
          <a:xfrm>
            <a:off x="5732047" y="3586163"/>
            <a:ext cx="4850990" cy="3031416"/>
          </a:xfrm>
          <a:prstGeom prst="rect">
            <a:avLst/>
          </a:prstGeom>
        </p:spPr>
      </p:pic>
    </p:spTree>
    <p:extLst>
      <p:ext uri="{BB962C8B-B14F-4D97-AF65-F5344CB8AC3E}">
        <p14:creationId xmlns:p14="http://schemas.microsoft.com/office/powerpoint/2010/main" val="3697548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FB2ED9-C680-D726-F439-3F0B9BD46BF7}"/>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78EEDA6A-ECCC-BCBB-C5B9-7D2579EED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9CEDED0-B6F2-9F41-8682-225A497F9574}"/>
              </a:ext>
            </a:extLst>
          </p:cNvPr>
          <p:cNvSpPr>
            <a:spLocks noGrp="1"/>
          </p:cNvSpPr>
          <p:nvPr>
            <p:ph type="title"/>
          </p:nvPr>
        </p:nvSpPr>
        <p:spPr>
          <a:xfrm>
            <a:off x="841248" y="548640"/>
            <a:ext cx="3600860" cy="5431536"/>
          </a:xfrm>
        </p:spPr>
        <p:txBody>
          <a:bodyPr>
            <a:normAutofit/>
          </a:bodyPr>
          <a:lstStyle/>
          <a:p>
            <a:r>
              <a:rPr lang="en-US" sz="5000" dirty="0"/>
              <a:t>Introductions</a:t>
            </a:r>
          </a:p>
        </p:txBody>
      </p:sp>
      <p:sp>
        <p:nvSpPr>
          <p:cNvPr id="6" name="sketch line">
            <a:extLst>
              <a:ext uri="{FF2B5EF4-FFF2-40B4-BE49-F238E27FC236}">
                <a16:creationId xmlns:a16="http://schemas.microsoft.com/office/drawing/2014/main" id="{4ED1F6B5-5771-7FB9-0BC1-4CBC9295F9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DCB3DC4A-41EC-D856-B558-00644BDA4B7F}"/>
              </a:ext>
            </a:extLst>
          </p:cNvPr>
          <p:cNvSpPr>
            <a:spLocks noGrp="1"/>
          </p:cNvSpPr>
          <p:nvPr>
            <p:ph idx="1"/>
          </p:nvPr>
        </p:nvSpPr>
        <p:spPr>
          <a:xfrm>
            <a:off x="5126418" y="552091"/>
            <a:ext cx="6224335" cy="5616480"/>
          </a:xfrm>
        </p:spPr>
        <p:txBody>
          <a:bodyPr anchor="ctr">
            <a:normAutofit/>
          </a:bodyPr>
          <a:lstStyle/>
          <a:p>
            <a:r>
              <a:rPr lang="en-US" sz="2200" b="1" dirty="0"/>
              <a:t>Leen-Kiat Soh</a:t>
            </a:r>
            <a:r>
              <a:rPr lang="en-US" sz="2200" dirty="0"/>
              <a:t> is the Charles Bessey Professor and Senior Associate Director of the School of Computing at the University of Nebraska. His research interests include multiagent systems, modeling, and simulation, in addition to computer science education and intelligent data analytics.</a:t>
            </a:r>
            <a:br>
              <a:rPr lang="en-US" sz="2200" dirty="0"/>
            </a:br>
            <a:endParaRPr lang="en-US" sz="2200" dirty="0"/>
          </a:p>
          <a:p>
            <a:r>
              <a:rPr lang="en-US" sz="2200" b="1" dirty="0"/>
              <a:t>Adam Eck</a:t>
            </a:r>
            <a:r>
              <a:rPr lang="en-US" sz="2200" dirty="0"/>
              <a:t> is the David H. and Margaret W. Barker Associate Professor of Computer Science &amp; Business and Chair of Data Science at Oberlin College.  His research interests include multiagent decision making in complex environments, as well as interdisciplinary applications of machine learning.</a:t>
            </a:r>
          </a:p>
        </p:txBody>
      </p:sp>
    </p:spTree>
    <p:extLst>
      <p:ext uri="{BB962C8B-B14F-4D97-AF65-F5344CB8AC3E}">
        <p14:creationId xmlns:p14="http://schemas.microsoft.com/office/powerpoint/2010/main" val="319899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9191B2-2ED9-2E1B-229E-B4473B420D5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E646D5-8359-B8BF-CCB4-EC63FC7EC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22AE401-8A9C-CAC5-1507-307135B04499}"/>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(Presence States)</a:t>
            </a:r>
            <a:endParaRPr lang="en-US" sz="4600" dirty="0"/>
          </a:p>
        </p:txBody>
      </p:sp>
      <p:sp>
        <p:nvSpPr>
          <p:cNvPr id="10" name="sketch line">
            <a:extLst>
              <a:ext uri="{FF2B5EF4-FFF2-40B4-BE49-F238E27FC236}">
                <a16:creationId xmlns:a16="http://schemas.microsoft.com/office/drawing/2014/main" id="{9D941567-9E04-D24F-0C5A-0DE86DFA2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E94614E-CA5E-6404-1E54-A2D4AAE723B3}"/>
                  </a:ext>
                </a:extLst>
              </p:cNvPr>
              <p:cNvSpPr>
                <a:spLocks noGrp="1"/>
              </p:cNvSpPr>
              <p:nvPr>
                <p:ph idx="1"/>
              </p:nvPr>
            </p:nvSpPr>
            <p:spPr>
              <a:xfrm>
                <a:off x="5126418" y="713232"/>
                <a:ext cx="6224335" cy="5431536"/>
              </a:xfrm>
            </p:spPr>
            <p:txBody>
              <a:bodyPr anchor="ctr">
                <a:normAutofit/>
              </a:bodyPr>
              <a:lstStyle/>
              <a:p>
                <a:r>
                  <a:rPr lang="en-US" sz="2400" b="1" i="0" u="none" strike="noStrike" dirty="0">
                    <a:solidFill>
                      <a:srgbClr val="1C1D1E"/>
                    </a:solidFill>
                    <a:effectLst/>
                  </a:rPr>
                  <a:t>Presence states</a:t>
                </a:r>
                <a:r>
                  <a:rPr lang="en-US" sz="2400" b="0" i="0" u="none" strike="noStrike" dirty="0">
                    <a:solidFill>
                      <a:srgbClr val="1C1D1E"/>
                    </a:solidFill>
                    <a:effectLst/>
                  </a:rPr>
                  <a:t> were new </a:t>
                </a:r>
                <a:r>
                  <a:rPr lang="en-US" sz="2400" b="0" i="0" u="sng" strike="noStrike" dirty="0">
                    <a:solidFill>
                      <a:srgbClr val="1C1D1E"/>
                    </a:solidFill>
                    <a:effectLst/>
                  </a:rPr>
                  <a:t>factors</a:t>
                </a:r>
                <a:r>
                  <a:rPr lang="en-US" sz="2400" b="0" i="0" u="none" strike="noStrike" dirty="0">
                    <a:solidFill>
                      <a:srgbClr val="1C1D1E"/>
                    </a:solidFill>
                    <a:effectLst/>
                  </a:rPr>
                  <a:t> in the state space</a:t>
                </a:r>
              </a:p>
              <a:p>
                <a:pPr lvl="1"/>
                <a14:m>
                  <m:oMath xmlns:m="http://schemas.openxmlformats.org/officeDocument/2006/math">
                    <m:r>
                      <a:rPr lang="en-US" sz="2000" b="0" i="1" smtClean="0"/>
                      <m:t>𝑆</m:t>
                    </m:r>
                  </m:oMath>
                </a14:m>
                <a:r>
                  <a:rPr lang="en-US" sz="2000" dirty="0"/>
                  <a:t> = environment states </a:t>
                </a:r>
                <a14:m>
                  <m:oMath xmlns:m="http://schemas.openxmlformats.org/officeDocument/2006/math">
                    <m:r>
                      <a:rPr lang="en-US" sz="2000" i="1" smtClean="0">
                        <a:ea typeface="Cambria Math" panose="02040503050406030204" pitchFamily="18" charset="0"/>
                      </a:rPr>
                      <m:t>×</m:t>
                    </m:r>
                  </m:oMath>
                </a14:m>
                <a:r>
                  <a:rPr lang="en-US" sz="2000" dirty="0"/>
                  <a:t> presence states</a:t>
                </a:r>
              </a:p>
              <a:p>
                <a:pPr lvl="1"/>
                <a:r>
                  <a:rPr lang="en-US" sz="2000" dirty="0"/>
                  <a:t>Separate transition function for transitions in presence states (e.g., full </a:t>
                </a:r>
                <a14:m>
                  <m:oMath xmlns:m="http://schemas.openxmlformats.org/officeDocument/2006/math">
                    <m:r>
                      <a:rPr lang="en-US" sz="2000" b="0" i="1" smtClean="0"/>
                      <m:t>→</m:t>
                    </m:r>
                  </m:oMath>
                </a14:m>
                <a:r>
                  <a:rPr lang="en-US" sz="2000" dirty="0"/>
                  <a:t> half </a:t>
                </a:r>
                <a14:m>
                  <m:oMath xmlns:m="http://schemas.openxmlformats.org/officeDocument/2006/math">
                    <m:r>
                      <a:rPr lang="en-US" sz="2000" i="1"/>
                      <m:t>→</m:t>
                    </m:r>
                  </m:oMath>
                </a14:m>
                <a:r>
                  <a:rPr lang="en-US" sz="2000" dirty="0"/>
                  <a:t> empty </a:t>
                </a:r>
                <a14:m>
                  <m:oMath xmlns:m="http://schemas.openxmlformats.org/officeDocument/2006/math">
                    <m:r>
                      <a:rPr lang="en-US" sz="2000" i="1"/>
                      <m:t>→</m:t>
                    </m:r>
                  </m:oMath>
                </a14:m>
                <a:r>
                  <a:rPr lang="en-US" sz="2000" dirty="0"/>
                  <a:t> full in Wildfire)</a:t>
                </a:r>
              </a:p>
              <a:p>
                <a:pPr lvl="1"/>
                <a:r>
                  <a:rPr lang="en-US" sz="2000" dirty="0"/>
                  <a:t>Transitions </a:t>
                </a:r>
                <a14:m>
                  <m:oMath xmlns:m="http://schemas.openxmlformats.org/officeDocument/2006/math">
                    <m:sSubSup>
                      <m:sSubSupPr>
                        <m:ctrlPr>
                          <a:rPr lang="en-US" sz="2000" b="0" i="1" smtClean="0"/>
                        </m:ctrlPr>
                      </m:sSubSupPr>
                      <m:e>
                        <m:r>
                          <a:rPr lang="en-US" sz="2000" b="0" i="1" smtClean="0"/>
                          <m:t>𝑇</m:t>
                        </m:r>
                      </m:e>
                      <m:sub>
                        <m:r>
                          <a:rPr lang="en-US" sz="2000" b="0" i="1" smtClean="0"/>
                          <m:t>𝑖</m:t>
                        </m:r>
                      </m:sub>
                      <m:sup>
                        <m:r>
                          <a:rPr lang="en-US" sz="2000" b="0" i="1" smtClean="0"/>
                          <m:t>𝑃𝑆</m:t>
                        </m:r>
                      </m:sup>
                    </m:sSubSup>
                    <m:d>
                      <m:dPr>
                        <m:ctrlPr>
                          <a:rPr lang="en-US" sz="2000" b="0" i="1" smtClean="0"/>
                        </m:ctrlPr>
                      </m:dPr>
                      <m:e>
                        <m:r>
                          <a:rPr lang="en-US" sz="2000" b="0" i="1" smtClean="0"/>
                          <m:t>𝑝</m:t>
                        </m:r>
                        <m:sSub>
                          <m:sSubPr>
                            <m:ctrlPr>
                              <a:rPr lang="en-US" sz="2000" b="0" i="1" smtClean="0"/>
                            </m:ctrlPr>
                          </m:sSubPr>
                          <m:e>
                            <m:r>
                              <a:rPr lang="en-US" sz="2000" b="0" i="1" smtClean="0"/>
                              <m:t>𝑠</m:t>
                            </m:r>
                          </m:e>
                          <m:sub>
                            <m:r>
                              <a:rPr lang="en-US" sz="2000" b="0" i="1" smtClean="0"/>
                              <m:t>𝑡</m:t>
                            </m:r>
                          </m:sub>
                        </m:sSub>
                        <m:r>
                          <a:rPr lang="en-US" sz="2000" b="0" i="1" smtClean="0"/>
                          <m:t>, </m:t>
                        </m:r>
                        <m:sSub>
                          <m:sSubPr>
                            <m:ctrlPr>
                              <a:rPr lang="en-US" sz="2000" b="0" i="1" smtClean="0"/>
                            </m:ctrlPr>
                          </m:sSubPr>
                          <m:e>
                            <m:r>
                              <a:rPr lang="en-US" sz="2000" b="0" i="1" smtClean="0"/>
                              <m:t>𝑎</m:t>
                            </m:r>
                          </m:e>
                          <m:sub>
                            <m:r>
                              <a:rPr lang="en-US" sz="2000" b="0" i="1" smtClean="0"/>
                              <m:t>𝑖</m:t>
                            </m:r>
                            <m:r>
                              <a:rPr lang="en-US" sz="2000" b="0" i="1" smtClean="0"/>
                              <m:t>,</m:t>
                            </m:r>
                            <m:r>
                              <a:rPr lang="en-US" sz="2000" b="0" i="1" smtClean="0"/>
                              <m:t>𝑡</m:t>
                            </m:r>
                          </m:sub>
                        </m:sSub>
                        <m:r>
                          <a:rPr lang="en-US" sz="2000" b="0" i="1" smtClean="0"/>
                          <m:t>, </m:t>
                        </m:r>
                        <m:r>
                          <a:rPr lang="en-US" sz="2000" b="0" i="1" smtClean="0"/>
                          <m:t>𝑝</m:t>
                        </m:r>
                        <m:sSub>
                          <m:sSubPr>
                            <m:ctrlPr>
                              <a:rPr lang="en-US" sz="2000" b="0" i="1" smtClean="0"/>
                            </m:ctrlPr>
                          </m:sSubPr>
                          <m:e>
                            <m:r>
                              <a:rPr lang="en-US" sz="2000" b="0" i="1" smtClean="0"/>
                              <m:t>𝑠</m:t>
                            </m:r>
                          </m:e>
                          <m:sub>
                            <m:r>
                              <a:rPr lang="en-US" sz="2000" b="0" i="1" smtClean="0"/>
                              <m:t>𝑡</m:t>
                            </m:r>
                            <m:r>
                              <a:rPr lang="en-US" sz="2000" b="0" i="1" smtClean="0"/>
                              <m:t>+1</m:t>
                            </m:r>
                          </m:sub>
                        </m:sSub>
                      </m:e>
                    </m:d>
                    <m:r>
                      <a:rPr lang="en-US" sz="2000" i="1" smtClean="0"/>
                      <m:t> </m:t>
                    </m:r>
                  </m:oMath>
                </a14:m>
                <a:r>
                  <a:rPr lang="en-US" sz="2000" dirty="0"/>
                  <a:t>are </a:t>
                </a:r>
                <a:r>
                  <a:rPr lang="en-US" sz="2000" i="1" dirty="0"/>
                  <a:t>independent of environment states</a:t>
                </a:r>
                <a:r>
                  <a:rPr lang="en-US" sz="2000" dirty="0"/>
                  <a:t> but </a:t>
                </a:r>
                <a:r>
                  <a:rPr lang="en-US" sz="2000" i="1" dirty="0"/>
                  <a:t>depend on chosen action</a:t>
                </a:r>
                <a:r>
                  <a:rPr lang="en-US" sz="2000" dirty="0"/>
                  <a:t> of individual agent </a:t>
                </a:r>
                <a14:m>
                  <m:oMath xmlns:m="http://schemas.openxmlformats.org/officeDocument/2006/math">
                    <m:r>
                      <a:rPr lang="en-US" sz="2000" i="1" dirty="0" smtClean="0"/>
                      <m:t>𝑖</m:t>
                    </m:r>
                  </m:oMath>
                </a14:m>
                <a:endParaRPr lang="en-US" sz="2000" dirty="0"/>
              </a:p>
            </p:txBody>
          </p:sp>
        </mc:Choice>
        <mc:Fallback>
          <p:sp>
            <p:nvSpPr>
              <p:cNvPr id="3" name="Content Placeholder 2">
                <a:extLst>
                  <a:ext uri="{FF2B5EF4-FFF2-40B4-BE49-F238E27FC236}">
                    <a16:creationId xmlns:a16="http://schemas.microsoft.com/office/drawing/2014/main" id="{1E94614E-CA5E-6404-1E54-A2D4AAE723B3}"/>
                  </a:ext>
                </a:extLst>
              </p:cNvPr>
              <p:cNvSpPr>
                <a:spLocks noGrp="1" noRot="1" noChangeAspect="1" noMove="1" noResize="1" noEditPoints="1" noAdjustHandles="1" noChangeArrowheads="1" noChangeShapeType="1" noTextEdit="1"/>
              </p:cNvSpPr>
              <p:nvPr>
                <p:ph idx="1"/>
              </p:nvPr>
            </p:nvSpPr>
            <p:spPr>
              <a:xfrm>
                <a:off x="5126418" y="713232"/>
                <a:ext cx="6224335" cy="5431536"/>
              </a:xfrm>
              <a:blipFill>
                <a:blip r:embed="rId3"/>
                <a:stretch>
                  <a:fillRect l="-1426"/>
                </a:stretch>
              </a:blipFill>
            </p:spPr>
            <p:txBody>
              <a:bodyPr/>
              <a:lstStyle/>
              <a:p>
                <a:r>
                  <a:rPr lang="en-US">
                    <a:noFill/>
                  </a:rPr>
                  <a:t> </a:t>
                </a:r>
              </a:p>
            </p:txBody>
          </p:sp>
        </mc:Fallback>
      </mc:AlternateContent>
    </p:spTree>
    <p:extLst>
      <p:ext uri="{BB962C8B-B14F-4D97-AF65-F5344CB8AC3E}">
        <p14:creationId xmlns:p14="http://schemas.microsoft.com/office/powerpoint/2010/main" val="2291462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51CEFB-BB32-B995-1BB6-72CE26FA4EE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D2D552-D33B-CA78-FBE5-E4ADA0162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6286746-8E66-0AFA-87FD-A438D17B2919}"/>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(Presence States)</a:t>
            </a:r>
            <a:endParaRPr lang="en-US" sz="4600" dirty="0"/>
          </a:p>
        </p:txBody>
      </p:sp>
      <p:sp>
        <p:nvSpPr>
          <p:cNvPr id="10" name="sketch line">
            <a:extLst>
              <a:ext uri="{FF2B5EF4-FFF2-40B4-BE49-F238E27FC236}">
                <a16:creationId xmlns:a16="http://schemas.microsoft.com/office/drawing/2014/main" id="{EED6B064-C8E1-15B4-CFB3-86DC2940D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C5A4045-7EEE-46C5-E747-31E8B963B0FE}"/>
              </a:ext>
            </a:extLst>
          </p:cNvPr>
          <p:cNvSpPr>
            <a:spLocks noGrp="1"/>
          </p:cNvSpPr>
          <p:nvPr>
            <p:ph idx="1"/>
          </p:nvPr>
        </p:nvSpPr>
        <p:spPr>
          <a:xfrm>
            <a:off x="5126418" y="713232"/>
            <a:ext cx="6224335" cy="5431536"/>
          </a:xfrm>
        </p:spPr>
        <p:txBody>
          <a:bodyPr anchor="ctr">
            <a:normAutofit/>
          </a:bodyPr>
          <a:lstStyle/>
          <a:p>
            <a:r>
              <a:rPr lang="en-US" sz="2400" i="0" u="none" strike="noStrike" dirty="0">
                <a:solidFill>
                  <a:srgbClr val="1C1D1E"/>
                </a:solidFill>
                <a:effectLst/>
              </a:rPr>
              <a:t>Developed an </a:t>
            </a:r>
            <a:r>
              <a:rPr lang="en-US" sz="2400" b="1" i="0" u="none" strike="noStrike" dirty="0">
                <a:solidFill>
                  <a:srgbClr val="1C1D1E"/>
                </a:solidFill>
                <a:effectLst/>
              </a:rPr>
              <a:t>offline planning algorithm (I-PBVI) </a:t>
            </a:r>
            <a:r>
              <a:rPr lang="en-US" sz="2400" i="0" u="none" strike="noStrike" dirty="0">
                <a:solidFill>
                  <a:srgbClr val="1C1D1E"/>
                </a:solidFill>
                <a:effectLst/>
              </a:rPr>
              <a:t>for creating policies of how to act in open environments</a:t>
            </a:r>
          </a:p>
          <a:p>
            <a:pPr lvl="1"/>
            <a:r>
              <a:rPr lang="en-US" sz="2000" dirty="0">
                <a:solidFill>
                  <a:srgbClr val="1C1D1E"/>
                </a:solidFill>
              </a:rPr>
              <a:t>Extended Point-based Value Iteration (PBVI; Pineau, Gordon, &amp; Thrun, 2003) to multiagent planning in I-POMDP Lite (Hoang &amp; Low, 2012) with agent openness</a:t>
            </a:r>
            <a:br>
              <a:rPr lang="en-US" sz="2000" dirty="0">
                <a:solidFill>
                  <a:srgbClr val="1C1D1E"/>
                </a:solidFill>
              </a:rPr>
            </a:br>
            <a:endParaRPr lang="en-US" sz="2000" dirty="0">
              <a:solidFill>
                <a:srgbClr val="1C1D1E"/>
              </a:solidFill>
            </a:endParaRPr>
          </a:p>
          <a:p>
            <a:r>
              <a:rPr lang="en-US" sz="2400" i="0" u="none" strike="noStrike" dirty="0">
                <a:solidFill>
                  <a:srgbClr val="1C1D1E"/>
                </a:solidFill>
                <a:effectLst/>
              </a:rPr>
              <a:t>Agents form </a:t>
            </a:r>
            <a:r>
              <a:rPr lang="en-US" sz="2400" b="1" i="0" u="none" strike="noStrike" dirty="0">
                <a:solidFill>
                  <a:srgbClr val="1C1D1E"/>
                </a:solidFill>
                <a:effectLst/>
              </a:rPr>
              <a:t>beliefs about the </a:t>
            </a:r>
            <a:r>
              <a:rPr lang="en-US" sz="2400" b="1" dirty="0">
                <a:solidFill>
                  <a:srgbClr val="1C1D1E"/>
                </a:solidFill>
              </a:rPr>
              <a:t>current </a:t>
            </a:r>
            <a:r>
              <a:rPr lang="en-US" sz="2400" b="1" i="0" u="none" strike="noStrike" dirty="0">
                <a:solidFill>
                  <a:srgbClr val="1C1D1E"/>
                </a:solidFill>
                <a:effectLst/>
              </a:rPr>
              <a:t>presence of other agents</a:t>
            </a:r>
            <a:r>
              <a:rPr lang="en-US" sz="2400" i="0" u="none" strike="noStrike" dirty="0">
                <a:solidFill>
                  <a:srgbClr val="1C1D1E"/>
                </a:solidFill>
                <a:effectLst/>
              </a:rPr>
              <a:t> and </a:t>
            </a:r>
            <a:r>
              <a:rPr lang="en-US" sz="2400" i="1" dirty="0">
                <a:solidFill>
                  <a:srgbClr val="1C1D1E"/>
                </a:solidFill>
              </a:rPr>
              <a:t>react</a:t>
            </a:r>
            <a:r>
              <a:rPr lang="en-US" sz="2400" dirty="0">
                <a:solidFill>
                  <a:srgbClr val="1C1D1E"/>
                </a:solidFill>
              </a:rPr>
              <a:t> as their presence changes</a:t>
            </a:r>
            <a:endParaRPr lang="en-US" sz="2400" dirty="0"/>
          </a:p>
        </p:txBody>
      </p:sp>
    </p:spTree>
    <p:extLst>
      <p:ext uri="{BB962C8B-B14F-4D97-AF65-F5344CB8AC3E}">
        <p14:creationId xmlns:p14="http://schemas.microsoft.com/office/powerpoint/2010/main" val="38084448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E11AFC-6CBF-04C1-F1E8-1FFABEEC674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B077C5-1750-9606-6C1A-AEC5C4F37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DE20497-FA20-1461-F7DC-5BFE2E8A4099}"/>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(Presence States)</a:t>
            </a:r>
            <a:endParaRPr lang="en-US" sz="4600" dirty="0"/>
          </a:p>
        </p:txBody>
      </p:sp>
      <p:sp>
        <p:nvSpPr>
          <p:cNvPr id="10" name="sketch line">
            <a:extLst>
              <a:ext uri="{FF2B5EF4-FFF2-40B4-BE49-F238E27FC236}">
                <a16:creationId xmlns:a16="http://schemas.microsoft.com/office/drawing/2014/main" id="{8089E149-730C-C6F6-5A7B-F7E4E2D45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BF2FD300-EFDF-4FB9-9596-421B3BCB285B}"/>
              </a:ext>
            </a:extLst>
          </p:cNvPr>
          <p:cNvSpPr>
            <a:spLocks noGrp="1"/>
          </p:cNvSpPr>
          <p:nvPr>
            <p:ph idx="1"/>
          </p:nvPr>
        </p:nvSpPr>
        <p:spPr>
          <a:xfrm>
            <a:off x="5126418" y="713232"/>
            <a:ext cx="6224335" cy="5431536"/>
          </a:xfrm>
        </p:spPr>
        <p:txBody>
          <a:bodyPr anchor="ctr">
            <a:normAutofit/>
          </a:bodyPr>
          <a:lstStyle/>
          <a:p>
            <a:r>
              <a:rPr lang="en-US" sz="2400" dirty="0">
                <a:solidFill>
                  <a:srgbClr val="1C1D1E"/>
                </a:solidFill>
              </a:rPr>
              <a:t>Also used </a:t>
            </a:r>
            <a:r>
              <a:rPr lang="en-US" sz="2400" b="1" dirty="0">
                <a:solidFill>
                  <a:srgbClr val="1C1D1E"/>
                </a:solidFill>
              </a:rPr>
              <a:t>model-based RL </a:t>
            </a:r>
            <a:r>
              <a:rPr lang="en-US" sz="2400" dirty="0">
                <a:solidFill>
                  <a:srgbClr val="1C1D1E"/>
                </a:solidFill>
              </a:rPr>
              <a:t>for learning </a:t>
            </a:r>
            <a:r>
              <a:rPr lang="en-US" sz="2400" u="sng" dirty="0">
                <a:solidFill>
                  <a:srgbClr val="1C1D1E"/>
                </a:solidFill>
              </a:rPr>
              <a:t>presence state transitions</a:t>
            </a:r>
            <a:endParaRPr lang="en-US" sz="2400" dirty="0">
              <a:solidFill>
                <a:srgbClr val="1C1D1E"/>
              </a:solidFill>
            </a:endParaRPr>
          </a:p>
          <a:p>
            <a:pPr lvl="1"/>
            <a:r>
              <a:rPr lang="en-US" sz="2000" dirty="0">
                <a:solidFill>
                  <a:srgbClr val="1C1D1E"/>
                </a:solidFill>
              </a:rPr>
              <a:t>Extended Bayes Adaptive POMDPs (Ross, Chaib-</a:t>
            </a:r>
            <a:r>
              <a:rPr lang="en-US" sz="2000" dirty="0" err="1">
                <a:solidFill>
                  <a:srgbClr val="1C1D1E"/>
                </a:solidFill>
              </a:rPr>
              <a:t>draa</a:t>
            </a:r>
            <a:r>
              <a:rPr lang="en-US" sz="2000" dirty="0">
                <a:solidFill>
                  <a:srgbClr val="1C1D1E"/>
                </a:solidFill>
              </a:rPr>
              <a:t>, &amp; Pineau, 2007) to multiagent learning with agent openness</a:t>
            </a:r>
          </a:p>
          <a:p>
            <a:pPr lvl="1"/>
            <a:r>
              <a:rPr lang="en-US" sz="2000" dirty="0">
                <a:solidFill>
                  <a:srgbClr val="1C1D1E"/>
                </a:solidFill>
              </a:rPr>
              <a:t>Model trained using a simulator, then use </a:t>
            </a:r>
            <a:r>
              <a:rPr lang="en-US" sz="2000" b="1" dirty="0">
                <a:solidFill>
                  <a:srgbClr val="1C1D1E"/>
                </a:solidFill>
              </a:rPr>
              <a:t>online planning</a:t>
            </a:r>
            <a:r>
              <a:rPr lang="en-US" sz="2000" dirty="0">
                <a:solidFill>
                  <a:srgbClr val="1C1D1E"/>
                </a:solidFill>
              </a:rPr>
              <a:t> with Monte Carlo Tree Search (MCTS) methods</a:t>
            </a:r>
            <a:br>
              <a:rPr lang="en-US" sz="2000" dirty="0">
                <a:solidFill>
                  <a:srgbClr val="1C1D1E"/>
                </a:solidFill>
              </a:rPr>
            </a:br>
            <a:endParaRPr lang="en-US" sz="2000" dirty="0">
              <a:solidFill>
                <a:srgbClr val="1C1D1E"/>
              </a:solidFill>
            </a:endParaRPr>
          </a:p>
          <a:p>
            <a:r>
              <a:rPr lang="en-US" sz="2400" dirty="0">
                <a:solidFill>
                  <a:srgbClr val="1C1D1E"/>
                </a:solidFill>
              </a:rPr>
              <a:t>Agents can </a:t>
            </a:r>
            <a:r>
              <a:rPr lang="en-US" sz="2400" i="1" dirty="0">
                <a:solidFill>
                  <a:srgbClr val="1C1D1E"/>
                </a:solidFill>
              </a:rPr>
              <a:t>predict</a:t>
            </a:r>
            <a:r>
              <a:rPr lang="en-US" sz="2400" dirty="0">
                <a:solidFill>
                  <a:srgbClr val="1C1D1E"/>
                </a:solidFill>
              </a:rPr>
              <a:t> changes in </a:t>
            </a:r>
            <a:r>
              <a:rPr lang="en-US" sz="2400" b="1" dirty="0">
                <a:solidFill>
                  <a:srgbClr val="1C1D1E"/>
                </a:solidFill>
              </a:rPr>
              <a:t>future presence of neighbors</a:t>
            </a:r>
            <a:r>
              <a:rPr lang="en-US" sz="2400" dirty="0">
                <a:solidFill>
                  <a:srgbClr val="1C1D1E"/>
                </a:solidFill>
              </a:rPr>
              <a:t> and determine appropriate actions to maximize long-term rewards</a:t>
            </a:r>
            <a:endParaRPr lang="en-US" sz="2400" dirty="0"/>
          </a:p>
        </p:txBody>
      </p:sp>
    </p:spTree>
    <p:extLst>
      <p:ext uri="{BB962C8B-B14F-4D97-AF65-F5344CB8AC3E}">
        <p14:creationId xmlns:p14="http://schemas.microsoft.com/office/powerpoint/2010/main" val="1208185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AE0D61-4009-A835-1B6F-868114C276E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3DA707-CCB4-A836-21AB-8FADE8B17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CDCF0C9-E584-BE2F-1461-DF04B24A6A24}"/>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(Coalitions)</a:t>
            </a:r>
            <a:endParaRPr lang="en-US" sz="4600" dirty="0"/>
          </a:p>
        </p:txBody>
      </p:sp>
      <p:sp>
        <p:nvSpPr>
          <p:cNvPr id="10" name="sketch line">
            <a:extLst>
              <a:ext uri="{FF2B5EF4-FFF2-40B4-BE49-F238E27FC236}">
                <a16:creationId xmlns:a16="http://schemas.microsoft.com/office/drawing/2014/main" id="{724F39EA-ABEB-BC08-8239-98FE52CA7F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E7FF53C4-E585-0AA8-7A29-7C7806D52778}"/>
              </a:ext>
            </a:extLst>
          </p:cNvPr>
          <p:cNvSpPr>
            <a:spLocks noGrp="1"/>
          </p:cNvSpPr>
          <p:nvPr>
            <p:ph idx="1"/>
          </p:nvPr>
        </p:nvSpPr>
        <p:spPr>
          <a:xfrm>
            <a:off x="5126418" y="-705220"/>
            <a:ext cx="6224335" cy="5431536"/>
          </a:xfrm>
        </p:spPr>
        <p:txBody>
          <a:bodyPr anchor="ctr">
            <a:normAutofit/>
          </a:bodyPr>
          <a:lstStyle/>
          <a:p>
            <a:r>
              <a:rPr lang="en-US" sz="2400" b="0" i="0" u="none" strike="noStrike" dirty="0">
                <a:solidFill>
                  <a:srgbClr val="1C1D1E"/>
                </a:solidFill>
                <a:effectLst/>
              </a:rPr>
              <a:t>Cohen, </a:t>
            </a:r>
            <a:r>
              <a:rPr lang="en-US" sz="2400" b="0" i="0" u="none" strike="noStrike" dirty="0" err="1">
                <a:solidFill>
                  <a:srgbClr val="1C1D1E"/>
                </a:solidFill>
                <a:effectLst/>
              </a:rPr>
              <a:t>Dibangoye</a:t>
            </a:r>
            <a:r>
              <a:rPr lang="en-US" sz="2400" b="0" i="0" u="none" strike="noStrike" dirty="0">
                <a:solidFill>
                  <a:srgbClr val="1C1D1E"/>
                </a:solidFill>
                <a:effectLst/>
              </a:rPr>
              <a:t>, &amp; </a:t>
            </a:r>
            <a:r>
              <a:rPr lang="en-US" sz="2400" b="0" i="0" u="none" strike="noStrike" dirty="0" err="1">
                <a:solidFill>
                  <a:srgbClr val="1C1D1E"/>
                </a:solidFill>
                <a:effectLst/>
              </a:rPr>
              <a:t>Mouaddib</a:t>
            </a:r>
            <a:r>
              <a:rPr lang="en-US" sz="2400" b="0" i="0" u="none" strike="noStrike" dirty="0">
                <a:solidFill>
                  <a:srgbClr val="1C1D1E"/>
                </a:solidFill>
                <a:effectLst/>
              </a:rPr>
              <a:t> (2017): added </a:t>
            </a:r>
            <a:r>
              <a:rPr lang="en-US" sz="2400" b="1" i="0" u="none" strike="noStrike" dirty="0">
                <a:solidFill>
                  <a:srgbClr val="1C1D1E"/>
                </a:solidFill>
                <a:effectLst/>
              </a:rPr>
              <a:t>coalitions</a:t>
            </a:r>
            <a:r>
              <a:rPr lang="en-US" sz="2400" b="0" i="0" u="none" strike="noStrike" dirty="0">
                <a:solidFill>
                  <a:srgbClr val="1C1D1E"/>
                </a:solidFill>
                <a:effectLst/>
              </a:rPr>
              <a:t> to track the presence of each agent in the environment</a:t>
            </a:r>
          </a:p>
          <a:p>
            <a:pPr lvl="1"/>
            <a:r>
              <a:rPr lang="en-US" sz="2000" dirty="0">
                <a:solidFill>
                  <a:srgbClr val="1C1D1E"/>
                </a:solidFill>
              </a:rPr>
              <a:t>Also addresses </a:t>
            </a:r>
            <a:r>
              <a:rPr lang="en-US" sz="2000" b="1" dirty="0">
                <a:solidFill>
                  <a:srgbClr val="1C1D1E"/>
                </a:solidFill>
              </a:rPr>
              <a:t>temporary</a:t>
            </a:r>
            <a:r>
              <a:rPr lang="en-US" sz="2000" dirty="0">
                <a:solidFill>
                  <a:srgbClr val="1C1D1E"/>
                </a:solidFill>
              </a:rPr>
              <a:t> agent openness where the total set of agents is fixed but the </a:t>
            </a:r>
            <a:r>
              <a:rPr lang="en-US" sz="2000" u="sng" dirty="0">
                <a:solidFill>
                  <a:srgbClr val="1C1D1E"/>
                </a:solidFill>
              </a:rPr>
              <a:t>operating set</a:t>
            </a:r>
            <a:r>
              <a:rPr lang="en-US" sz="2000" dirty="0">
                <a:solidFill>
                  <a:srgbClr val="1C1D1E"/>
                </a:solidFill>
              </a:rPr>
              <a:t> of agents changes over time</a:t>
            </a:r>
            <a:endParaRPr lang="en-US" sz="2000" dirty="0"/>
          </a:p>
        </p:txBody>
      </p:sp>
      <p:pic>
        <p:nvPicPr>
          <p:cNvPr id="5" name="Picture 4">
            <a:extLst>
              <a:ext uri="{FF2B5EF4-FFF2-40B4-BE49-F238E27FC236}">
                <a16:creationId xmlns:a16="http://schemas.microsoft.com/office/drawing/2014/main" id="{670F0BA1-33B0-6247-7570-8837E911C413}"/>
              </a:ext>
            </a:extLst>
          </p:cNvPr>
          <p:cNvPicPr>
            <a:picLocks noChangeAspect="1"/>
          </p:cNvPicPr>
          <p:nvPr/>
        </p:nvPicPr>
        <p:blipFill>
          <a:blip r:embed="rId3"/>
          <a:srcRect l="44771" t="4893" r="1551" b="3089"/>
          <a:stretch/>
        </p:blipFill>
        <p:spPr>
          <a:xfrm>
            <a:off x="6096000" y="3429000"/>
            <a:ext cx="4374256" cy="3186957"/>
          </a:xfrm>
          <a:prstGeom prst="rect">
            <a:avLst/>
          </a:prstGeom>
        </p:spPr>
      </p:pic>
    </p:spTree>
    <p:extLst>
      <p:ext uri="{BB962C8B-B14F-4D97-AF65-F5344CB8AC3E}">
        <p14:creationId xmlns:p14="http://schemas.microsoft.com/office/powerpoint/2010/main" val="2258531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D78D7C-8378-B7FE-8D9F-921C511B3C7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969575-73F6-6FC5-3060-91930C4CF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000F92B-4AE2-4177-9EFB-08C00C6ED0BC}"/>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(Coalitions)</a:t>
            </a:r>
            <a:endParaRPr lang="en-US" sz="4600" dirty="0"/>
          </a:p>
        </p:txBody>
      </p:sp>
      <p:sp>
        <p:nvSpPr>
          <p:cNvPr id="10" name="sketch line">
            <a:extLst>
              <a:ext uri="{FF2B5EF4-FFF2-40B4-BE49-F238E27FC236}">
                <a16:creationId xmlns:a16="http://schemas.microsoft.com/office/drawing/2014/main" id="{1B6126F6-E264-4D07-2282-EABE80204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82CE73D2-0B23-F0E3-307E-B35893EF74BD}"/>
              </a:ext>
            </a:extLst>
          </p:cNvPr>
          <p:cNvSpPr>
            <a:spLocks noGrp="1"/>
          </p:cNvSpPr>
          <p:nvPr>
            <p:ph idx="1"/>
          </p:nvPr>
        </p:nvSpPr>
        <p:spPr>
          <a:xfrm>
            <a:off x="5203362" y="713232"/>
            <a:ext cx="6224335" cy="5431536"/>
          </a:xfrm>
        </p:spPr>
        <p:txBody>
          <a:bodyPr anchor="ctr">
            <a:normAutofit/>
          </a:bodyPr>
          <a:lstStyle/>
          <a:p>
            <a:r>
              <a:rPr lang="en-US" sz="2400" dirty="0"/>
              <a:t>Coalitions of agents (e.g., absent vs. present) transition over time</a:t>
            </a:r>
          </a:p>
          <a:p>
            <a:pPr lvl="1"/>
            <a:r>
              <a:rPr lang="en-US" sz="2000" dirty="0"/>
              <a:t>Can be </a:t>
            </a:r>
            <a:r>
              <a:rPr lang="en-US" sz="2000" b="1" dirty="0"/>
              <a:t>controlled</a:t>
            </a:r>
            <a:r>
              <a:rPr lang="en-US" sz="2000" dirty="0"/>
              <a:t> (</a:t>
            </a:r>
            <a:r>
              <a:rPr lang="en-US" sz="2000" dirty="0" err="1"/>
              <a:t>endogeneous</a:t>
            </a:r>
            <a:r>
              <a:rPr lang="en-US" sz="2000" dirty="0"/>
              <a:t>) or </a:t>
            </a:r>
            <a:r>
              <a:rPr lang="en-US" sz="2000" b="1" dirty="0"/>
              <a:t>uncontrolled</a:t>
            </a:r>
            <a:r>
              <a:rPr lang="en-US" sz="2000" dirty="0"/>
              <a:t> (exogeneous)</a:t>
            </a:r>
            <a:br>
              <a:rPr lang="en-US" sz="2000" dirty="0"/>
            </a:br>
            <a:endParaRPr lang="en-US" sz="2000" dirty="0"/>
          </a:p>
          <a:p>
            <a:r>
              <a:rPr lang="en-US" sz="2400" dirty="0"/>
              <a:t>Agents in a coalition share observations and rewards (Dec-POMDP)</a:t>
            </a:r>
            <a:br>
              <a:rPr lang="en-US" sz="2400" dirty="0"/>
            </a:br>
            <a:endParaRPr lang="en-US" sz="2400" dirty="0"/>
          </a:p>
          <a:p>
            <a:r>
              <a:rPr lang="en-US" sz="2400" dirty="0"/>
              <a:t>Simplifies the problem under agent openness because </a:t>
            </a:r>
            <a:r>
              <a:rPr lang="en-US" sz="2400" b="1" dirty="0"/>
              <a:t>only need to consider</a:t>
            </a:r>
            <a:r>
              <a:rPr lang="en-US" sz="2400" dirty="0"/>
              <a:t> agents in the </a:t>
            </a:r>
            <a:r>
              <a:rPr lang="en-US" sz="2400" u="sng" dirty="0"/>
              <a:t>present</a:t>
            </a:r>
            <a:r>
              <a:rPr lang="en-US" sz="2400" dirty="0"/>
              <a:t> coalition</a:t>
            </a:r>
          </a:p>
        </p:txBody>
      </p:sp>
    </p:spTree>
    <p:extLst>
      <p:ext uri="{BB962C8B-B14F-4D97-AF65-F5344CB8AC3E}">
        <p14:creationId xmlns:p14="http://schemas.microsoft.com/office/powerpoint/2010/main" val="2516377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40C05C-9F5B-E164-9E2D-F455624CA39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8A328BA-41D4-5789-06F9-344712E77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32F5126-90A1-DB00-B87C-A1E28A39DE09}"/>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(Coalitions)</a:t>
            </a:r>
            <a:endParaRPr lang="en-US" sz="4600" dirty="0"/>
          </a:p>
        </p:txBody>
      </p:sp>
      <p:sp>
        <p:nvSpPr>
          <p:cNvPr id="10" name="sketch line">
            <a:extLst>
              <a:ext uri="{FF2B5EF4-FFF2-40B4-BE49-F238E27FC236}">
                <a16:creationId xmlns:a16="http://schemas.microsoft.com/office/drawing/2014/main" id="{28B0C821-C0DB-03C8-9582-5E9DE535E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C9EA3A8-C31E-00C9-D3D2-54E9BACE4476}"/>
              </a:ext>
            </a:extLst>
          </p:cNvPr>
          <p:cNvSpPr>
            <a:spLocks noGrp="1"/>
          </p:cNvSpPr>
          <p:nvPr>
            <p:ph idx="1"/>
          </p:nvPr>
        </p:nvSpPr>
        <p:spPr>
          <a:xfrm>
            <a:off x="5203362" y="713232"/>
            <a:ext cx="6224335" cy="5431536"/>
          </a:xfrm>
        </p:spPr>
        <p:txBody>
          <a:bodyPr anchor="ctr">
            <a:normAutofit/>
          </a:bodyPr>
          <a:lstStyle/>
          <a:p>
            <a:r>
              <a:rPr lang="en-US" sz="2400" dirty="0"/>
              <a:t>Developed an </a:t>
            </a:r>
            <a:r>
              <a:rPr lang="en-US" sz="2400" b="1" dirty="0"/>
              <a:t>offline planning</a:t>
            </a:r>
            <a:r>
              <a:rPr lang="en-US" sz="2400" dirty="0"/>
              <a:t> algorithm based on a combination of MCTS and Best Response Dynamics (BRD)</a:t>
            </a:r>
          </a:p>
          <a:p>
            <a:pPr lvl="1"/>
            <a:r>
              <a:rPr lang="en-US" sz="2000" dirty="0"/>
              <a:t>Iteratively selects the best response for one agent at a time using tree-based MCTS planning</a:t>
            </a:r>
          </a:p>
          <a:p>
            <a:pPr lvl="1"/>
            <a:r>
              <a:rPr lang="en-US" sz="2000" b="1" dirty="0"/>
              <a:t>Prioritizes agents</a:t>
            </a:r>
            <a:r>
              <a:rPr lang="en-US" sz="2000" dirty="0"/>
              <a:t> expected to be the environment </a:t>
            </a:r>
            <a:r>
              <a:rPr lang="en-US" sz="2000" u="sng" dirty="0"/>
              <a:t>longer</a:t>
            </a:r>
            <a:r>
              <a:rPr lang="en-US" sz="2000" dirty="0"/>
              <a:t> (largest impact on others)</a:t>
            </a:r>
          </a:p>
          <a:p>
            <a:pPr lvl="1"/>
            <a:endParaRPr lang="en-US" sz="2000" dirty="0"/>
          </a:p>
          <a:p>
            <a:r>
              <a:rPr lang="en-US" sz="2400" dirty="0"/>
              <a:t>Can achieve a Nash Equilibria (if one exists)</a:t>
            </a:r>
          </a:p>
          <a:p>
            <a:pPr lvl="1"/>
            <a:r>
              <a:rPr lang="en-US" sz="2000" dirty="0"/>
              <a:t>Agents have no incentive to deviate from their policies, so never have to recompute policy</a:t>
            </a:r>
          </a:p>
        </p:txBody>
      </p:sp>
    </p:spTree>
    <p:extLst>
      <p:ext uri="{BB962C8B-B14F-4D97-AF65-F5344CB8AC3E}">
        <p14:creationId xmlns:p14="http://schemas.microsoft.com/office/powerpoint/2010/main" val="26548024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BDD4D8-6A5F-3B4D-84D9-3B07328D246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74E06A-18DD-0E85-B955-EFFE55D3B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C13DA5C-8922-2A17-3662-63D410BADA7E}"/>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(Scalability)</a:t>
            </a:r>
            <a:endParaRPr lang="en-US" sz="4600" dirty="0"/>
          </a:p>
        </p:txBody>
      </p:sp>
      <p:sp>
        <p:nvSpPr>
          <p:cNvPr id="10" name="sketch line">
            <a:extLst>
              <a:ext uri="{FF2B5EF4-FFF2-40B4-BE49-F238E27FC236}">
                <a16:creationId xmlns:a16="http://schemas.microsoft.com/office/drawing/2014/main" id="{24DF5896-1CAC-0061-2E77-A9B71FD38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15A8EA0-19F4-1352-C7C6-57CB403AF287}"/>
              </a:ext>
            </a:extLst>
          </p:cNvPr>
          <p:cNvSpPr>
            <a:spLocks noGrp="1"/>
          </p:cNvSpPr>
          <p:nvPr>
            <p:ph idx="1"/>
          </p:nvPr>
        </p:nvSpPr>
        <p:spPr>
          <a:xfrm>
            <a:off x="5126417" y="548640"/>
            <a:ext cx="6224335" cy="5431536"/>
          </a:xfrm>
        </p:spPr>
        <p:txBody>
          <a:bodyPr anchor="ctr">
            <a:normAutofit/>
          </a:bodyPr>
          <a:lstStyle/>
          <a:p>
            <a:pPr marL="0" indent="0">
              <a:buNone/>
            </a:pPr>
            <a:r>
              <a:rPr lang="en-US" sz="2400" b="0" i="0" u="none" strike="noStrike" dirty="0">
                <a:solidFill>
                  <a:srgbClr val="1C1D1E"/>
                </a:solidFill>
                <a:effectLst/>
              </a:rPr>
              <a:t>Eck </a:t>
            </a:r>
            <a:r>
              <a:rPr lang="en-US" sz="2400" b="0" i="1" u="none" strike="noStrike" dirty="0">
                <a:solidFill>
                  <a:srgbClr val="1C1D1E"/>
                </a:solidFill>
                <a:effectLst/>
              </a:rPr>
              <a:t>et al</a:t>
            </a:r>
            <a:r>
              <a:rPr lang="en-US" sz="2400" b="0" i="0" u="none" strike="noStrike" dirty="0">
                <a:solidFill>
                  <a:srgbClr val="1C1D1E"/>
                </a:solidFill>
                <a:effectLst/>
              </a:rPr>
              <a:t>. (2020) </a:t>
            </a:r>
            <a:r>
              <a:rPr lang="en-US" sz="2400" dirty="0">
                <a:solidFill>
                  <a:srgbClr val="1C1D1E"/>
                </a:solidFill>
              </a:rPr>
              <a:t>address t</a:t>
            </a:r>
            <a:r>
              <a:rPr lang="en-US" sz="2400" b="0" i="0" u="none" strike="noStrike" dirty="0">
                <a:solidFill>
                  <a:srgbClr val="1C1D1E"/>
                </a:solidFill>
                <a:effectLst/>
              </a:rPr>
              <a:t>wo key challenges in agent openness:</a:t>
            </a:r>
            <a:br>
              <a:rPr lang="en-US" sz="2400" b="0" i="0" u="none" strike="noStrike" dirty="0">
                <a:solidFill>
                  <a:srgbClr val="1C1D1E"/>
                </a:solidFill>
                <a:effectLst/>
              </a:rPr>
            </a:br>
            <a:endParaRPr lang="en-US" sz="2400" b="0" i="0" u="none" strike="noStrike" dirty="0">
              <a:solidFill>
                <a:srgbClr val="1C1D1E"/>
              </a:solidFill>
              <a:effectLst/>
            </a:endParaRPr>
          </a:p>
          <a:p>
            <a:pPr marL="457200" indent="-457200">
              <a:buFont typeface="+mj-lt"/>
              <a:buAutoNum type="arabicPeriod"/>
            </a:pPr>
            <a:r>
              <a:rPr lang="en-US" sz="2400" dirty="0">
                <a:solidFill>
                  <a:srgbClr val="1C1D1E"/>
                </a:solidFill>
              </a:rPr>
              <a:t>How to model larger systems with many agents? </a:t>
            </a:r>
          </a:p>
          <a:p>
            <a:pPr lvl="1"/>
            <a:r>
              <a:rPr lang="en-US" sz="2000" dirty="0">
                <a:solidFill>
                  <a:srgbClr val="1C1D1E"/>
                </a:solidFill>
              </a:rPr>
              <a:t>Presence states and coalitions are difficult to scale due to combinatorial explosion</a:t>
            </a:r>
            <a:br>
              <a:rPr lang="en-US" sz="2000" dirty="0">
                <a:solidFill>
                  <a:srgbClr val="1C1D1E"/>
                </a:solidFill>
              </a:rPr>
            </a:br>
            <a:endParaRPr lang="en-US" sz="2000" dirty="0">
              <a:solidFill>
                <a:srgbClr val="1C1D1E"/>
              </a:solidFill>
            </a:endParaRPr>
          </a:p>
          <a:p>
            <a:pPr marL="457200" indent="-457200">
              <a:buFont typeface="+mj-lt"/>
              <a:buAutoNum type="arabicPeriod"/>
            </a:pPr>
            <a:r>
              <a:rPr lang="en-US" sz="2400" dirty="0">
                <a:solidFill>
                  <a:srgbClr val="1C1D1E"/>
                </a:solidFill>
              </a:rPr>
              <a:t>How to make decisions in real-time when the number of environment states is large?</a:t>
            </a:r>
          </a:p>
          <a:p>
            <a:pPr lvl="1"/>
            <a:r>
              <a:rPr lang="en-US" sz="2000" b="0" i="0" u="none" strike="noStrike" dirty="0">
                <a:solidFill>
                  <a:srgbClr val="1C1D1E"/>
                </a:solidFill>
                <a:effectLst/>
              </a:rPr>
              <a:t>Curse of history and curse of dimensionality</a:t>
            </a:r>
          </a:p>
        </p:txBody>
      </p:sp>
    </p:spTree>
    <p:extLst>
      <p:ext uri="{BB962C8B-B14F-4D97-AF65-F5344CB8AC3E}">
        <p14:creationId xmlns:p14="http://schemas.microsoft.com/office/powerpoint/2010/main" val="5856793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9395F2-F772-9E4F-81BE-0DC17FA13F7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9E7A37E-70E3-4C87-FD81-56E47C4B6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36B2FE4-22A1-80B3-CCF5-AF47843A1E37}"/>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(Scalability)</a:t>
            </a:r>
            <a:endParaRPr lang="en-US" sz="4600" dirty="0"/>
          </a:p>
        </p:txBody>
      </p:sp>
      <p:sp>
        <p:nvSpPr>
          <p:cNvPr id="10" name="sketch line">
            <a:extLst>
              <a:ext uri="{FF2B5EF4-FFF2-40B4-BE49-F238E27FC236}">
                <a16:creationId xmlns:a16="http://schemas.microsoft.com/office/drawing/2014/main" id="{E6A5BADF-045E-AD8C-2A5C-98B70B623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1AE962B-617B-176F-6AB7-6105ABCFEBE5}"/>
              </a:ext>
            </a:extLst>
          </p:cNvPr>
          <p:cNvSpPr>
            <a:spLocks noGrp="1"/>
          </p:cNvSpPr>
          <p:nvPr>
            <p:ph idx="1"/>
          </p:nvPr>
        </p:nvSpPr>
        <p:spPr>
          <a:xfrm>
            <a:off x="5203362" y="891908"/>
            <a:ext cx="6224335" cy="2072009"/>
          </a:xfrm>
        </p:spPr>
        <p:txBody>
          <a:bodyPr anchor="ctr">
            <a:normAutofit fontScale="92500" lnSpcReduction="10000"/>
          </a:bodyPr>
          <a:lstStyle/>
          <a:p>
            <a:r>
              <a:rPr lang="en-US" sz="2400" dirty="0"/>
              <a:t>Selectively modeled only a few neighbors, then extrapolating their presence and behaviors</a:t>
            </a:r>
          </a:p>
          <a:p>
            <a:pPr lvl="1"/>
            <a:r>
              <a:rPr lang="en-US" sz="2200" dirty="0"/>
              <a:t>Utilize techniques from </a:t>
            </a:r>
            <a:r>
              <a:rPr lang="en-US" sz="2200" u="sng" dirty="0"/>
              <a:t>polling and survey literature</a:t>
            </a:r>
            <a:r>
              <a:rPr lang="en-US" sz="2200" dirty="0"/>
              <a:t> to estimate large populations from only a few individuals</a:t>
            </a:r>
          </a:p>
          <a:p>
            <a:pPr lvl="1"/>
            <a:r>
              <a:rPr lang="en-US" sz="2200" dirty="0"/>
              <a:t>Addresses scalability of number of agents in the system</a:t>
            </a:r>
          </a:p>
        </p:txBody>
      </p:sp>
      <p:pic>
        <p:nvPicPr>
          <p:cNvPr id="4" name="Picture 3">
            <a:extLst>
              <a:ext uri="{FF2B5EF4-FFF2-40B4-BE49-F238E27FC236}">
                <a16:creationId xmlns:a16="http://schemas.microsoft.com/office/drawing/2014/main" id="{5E217DE1-0047-1331-BAB4-A50DAB3894C2}"/>
              </a:ext>
            </a:extLst>
          </p:cNvPr>
          <p:cNvPicPr>
            <a:picLocks noChangeAspect="1"/>
          </p:cNvPicPr>
          <p:nvPr/>
        </p:nvPicPr>
        <p:blipFill>
          <a:blip r:embed="rId3"/>
          <a:stretch>
            <a:fillRect/>
          </a:stretch>
        </p:blipFill>
        <p:spPr>
          <a:xfrm>
            <a:off x="4984311" y="3517424"/>
            <a:ext cx="7013737" cy="2627344"/>
          </a:xfrm>
          <a:prstGeom prst="rect">
            <a:avLst/>
          </a:prstGeom>
        </p:spPr>
      </p:pic>
    </p:spTree>
    <p:extLst>
      <p:ext uri="{BB962C8B-B14F-4D97-AF65-F5344CB8AC3E}">
        <p14:creationId xmlns:p14="http://schemas.microsoft.com/office/powerpoint/2010/main" val="778555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33616B-7F91-1E21-E6BF-30E750A6EC8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DF8ADCD-3247-4F20-E6E6-B4B5C94CD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7600571-B2BF-6BD6-7AD5-418637273FBC}"/>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(Scalability)</a:t>
            </a:r>
            <a:endParaRPr lang="en-US" sz="4600" dirty="0"/>
          </a:p>
        </p:txBody>
      </p:sp>
      <p:sp>
        <p:nvSpPr>
          <p:cNvPr id="10" name="sketch line">
            <a:extLst>
              <a:ext uri="{FF2B5EF4-FFF2-40B4-BE49-F238E27FC236}">
                <a16:creationId xmlns:a16="http://schemas.microsoft.com/office/drawing/2014/main" id="{10E81298-D15C-AFEE-214E-5651F253A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AC2E350F-080F-27EE-2920-6020E97BF636}"/>
              </a:ext>
            </a:extLst>
          </p:cNvPr>
          <p:cNvSpPr>
            <a:spLocks noGrp="1"/>
          </p:cNvSpPr>
          <p:nvPr>
            <p:ph idx="1"/>
          </p:nvPr>
        </p:nvSpPr>
        <p:spPr>
          <a:xfrm>
            <a:off x="5203362" y="713232"/>
            <a:ext cx="6224335" cy="5431536"/>
          </a:xfrm>
        </p:spPr>
        <p:txBody>
          <a:bodyPr anchor="ctr">
            <a:normAutofit/>
          </a:bodyPr>
          <a:lstStyle/>
          <a:p>
            <a:r>
              <a:rPr lang="en-US" sz="2400" dirty="0"/>
              <a:t>Developed an </a:t>
            </a:r>
            <a:r>
              <a:rPr lang="en-US" sz="2400" b="1" dirty="0"/>
              <a:t>online planning</a:t>
            </a:r>
            <a:r>
              <a:rPr lang="en-US" sz="2400" dirty="0"/>
              <a:t> algorithm </a:t>
            </a:r>
            <a:br>
              <a:rPr lang="en-US" sz="2400" dirty="0"/>
            </a:br>
            <a:r>
              <a:rPr lang="en-US" sz="2400" dirty="0"/>
              <a:t>(I-POMCP)</a:t>
            </a:r>
          </a:p>
          <a:p>
            <a:pPr lvl="1"/>
            <a:r>
              <a:rPr lang="en-US" sz="2000" dirty="0"/>
              <a:t>Extended the POMCP algorithm (Silver &amp; Veness, 2010) to multiagent planning with agent openness</a:t>
            </a:r>
            <a:br>
              <a:rPr lang="en-US" sz="2000" dirty="0"/>
            </a:br>
            <a:endParaRPr lang="en-US" sz="2000" dirty="0"/>
          </a:p>
          <a:p>
            <a:r>
              <a:rPr lang="en-US" sz="2400" dirty="0"/>
              <a:t>Agents decide actions in real-time from only its current belief instead of needing to pre-plan for all possible beliefs</a:t>
            </a:r>
          </a:p>
          <a:p>
            <a:pPr lvl="1"/>
            <a:r>
              <a:rPr lang="en-US" sz="2000" dirty="0"/>
              <a:t>Addresses scalability of environment model size</a:t>
            </a:r>
          </a:p>
        </p:txBody>
      </p:sp>
    </p:spTree>
    <p:extLst>
      <p:ext uri="{BB962C8B-B14F-4D97-AF65-F5344CB8AC3E}">
        <p14:creationId xmlns:p14="http://schemas.microsoft.com/office/powerpoint/2010/main" val="3999041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93B88B-E218-05B9-ACB3-B66553975B2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E2C90B-97BF-B7E1-3FDC-B5F973908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B2E6D25-5346-BA23-9C15-76FF34152E4C}"/>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(Scalability)</a:t>
            </a:r>
            <a:endParaRPr lang="en-US" sz="4600" dirty="0"/>
          </a:p>
        </p:txBody>
      </p:sp>
      <p:sp>
        <p:nvSpPr>
          <p:cNvPr id="10" name="sketch line">
            <a:extLst>
              <a:ext uri="{FF2B5EF4-FFF2-40B4-BE49-F238E27FC236}">
                <a16:creationId xmlns:a16="http://schemas.microsoft.com/office/drawing/2014/main" id="{C1142E64-FC52-6226-4771-F8F1ECA24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21D3812-E18B-0E22-6181-3B3105A7BA95}"/>
              </a:ext>
            </a:extLst>
          </p:cNvPr>
          <p:cNvSpPr>
            <a:spLocks noGrp="1"/>
          </p:cNvSpPr>
          <p:nvPr>
            <p:ph idx="1"/>
          </p:nvPr>
        </p:nvSpPr>
        <p:spPr>
          <a:xfrm>
            <a:off x="5203362" y="713232"/>
            <a:ext cx="6224335" cy="5431536"/>
          </a:xfrm>
        </p:spPr>
        <p:txBody>
          <a:bodyPr anchor="ctr">
            <a:normAutofit/>
          </a:bodyPr>
          <a:lstStyle/>
          <a:p>
            <a:pPr marL="0" indent="0">
              <a:buNone/>
            </a:pPr>
            <a:r>
              <a:rPr lang="en-US" sz="2400" dirty="0"/>
              <a:t>Theoretical results established </a:t>
            </a:r>
            <a:r>
              <a:rPr lang="en-US" sz="2400" b="1" dirty="0"/>
              <a:t>error bounds</a:t>
            </a:r>
            <a:r>
              <a:rPr lang="en-US" sz="2400" dirty="0"/>
              <a:t> on:</a:t>
            </a:r>
          </a:p>
          <a:p>
            <a:r>
              <a:rPr lang="en-US" sz="2400" dirty="0"/>
              <a:t>Proportions of neighbors choosing each action</a:t>
            </a:r>
          </a:p>
          <a:p>
            <a:pPr lvl="1"/>
            <a:r>
              <a:rPr lang="en-US" sz="2000" u="sng" dirty="0"/>
              <a:t>Logarithmic</a:t>
            </a:r>
            <a:r>
              <a:rPr lang="en-US" sz="2000" dirty="0"/>
              <a:t> in the total number of agents</a:t>
            </a:r>
          </a:p>
          <a:p>
            <a:r>
              <a:rPr lang="en-US" sz="2400" dirty="0"/>
              <a:t>Likelihoods of overall behaviors of neighbors</a:t>
            </a:r>
          </a:p>
          <a:p>
            <a:r>
              <a:rPr lang="en-US" sz="2400" dirty="0"/>
              <a:t>Estimations of cumulative rewards (regret)</a:t>
            </a:r>
          </a:p>
          <a:p>
            <a:pPr lvl="1"/>
            <a:r>
              <a:rPr lang="en-US" sz="2000" u="sng" dirty="0"/>
              <a:t>Polynomial</a:t>
            </a:r>
            <a:r>
              <a:rPr lang="en-US" sz="2000" dirty="0"/>
              <a:t> in the total number of agents</a:t>
            </a:r>
          </a:p>
        </p:txBody>
      </p:sp>
    </p:spTree>
    <p:extLst>
      <p:ext uri="{BB962C8B-B14F-4D97-AF65-F5344CB8AC3E}">
        <p14:creationId xmlns:p14="http://schemas.microsoft.com/office/powerpoint/2010/main" val="4260055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D8C97D-E104-E8AA-8500-7D60DF4E553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7A53ED-FFB4-0892-5D81-0F89FF103052}"/>
              </a:ext>
            </a:extLst>
          </p:cNvPr>
          <p:cNvSpPr>
            <a:spLocks noGrp="1"/>
          </p:cNvSpPr>
          <p:nvPr>
            <p:ph type="title"/>
          </p:nvPr>
        </p:nvSpPr>
        <p:spPr>
          <a:xfrm>
            <a:off x="630936" y="639520"/>
            <a:ext cx="3429000" cy="1719072"/>
          </a:xfrm>
        </p:spPr>
        <p:txBody>
          <a:bodyPr anchor="b">
            <a:normAutofit/>
          </a:bodyPr>
          <a:lstStyle/>
          <a:p>
            <a:r>
              <a:rPr lang="en-US" sz="5400" dirty="0"/>
              <a:t>Survey Paper</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C89815-8A2B-26A4-F2B9-C78B7F221944}"/>
              </a:ext>
            </a:extLst>
          </p:cNvPr>
          <p:cNvSpPr>
            <a:spLocks noGrp="1"/>
          </p:cNvSpPr>
          <p:nvPr>
            <p:ph idx="1"/>
          </p:nvPr>
        </p:nvSpPr>
        <p:spPr>
          <a:xfrm>
            <a:off x="630936" y="2807208"/>
            <a:ext cx="3429000" cy="3410712"/>
          </a:xfrm>
        </p:spPr>
        <p:txBody>
          <a:bodyPr anchor="t">
            <a:normAutofit/>
          </a:bodyPr>
          <a:lstStyle/>
          <a:p>
            <a:pPr marL="0" indent="0">
              <a:buNone/>
            </a:pPr>
            <a:r>
              <a:rPr lang="en-US" sz="2200" dirty="0"/>
              <a:t>A. Eck, L-K. Soh, &amp; P. Doshi. 2023. Decision making in open agent systems. </a:t>
            </a:r>
            <a:r>
              <a:rPr lang="en-US" sz="2200" i="1" dirty="0"/>
              <a:t>AI Magazine</a:t>
            </a:r>
            <a:r>
              <a:rPr lang="en-US" sz="2200" dirty="0"/>
              <a:t>. 44(4): 508-523.</a:t>
            </a:r>
          </a:p>
        </p:txBody>
      </p:sp>
      <p:pic>
        <p:nvPicPr>
          <p:cNvPr id="4" name="Picture 3">
            <a:extLst>
              <a:ext uri="{FF2B5EF4-FFF2-40B4-BE49-F238E27FC236}">
                <a16:creationId xmlns:a16="http://schemas.microsoft.com/office/drawing/2014/main" id="{753E2354-EF7A-F90C-BFCF-DC4CF1F5451D}"/>
              </a:ext>
            </a:extLst>
          </p:cNvPr>
          <p:cNvPicPr>
            <a:picLocks noChangeAspect="1"/>
          </p:cNvPicPr>
          <p:nvPr/>
        </p:nvPicPr>
        <p:blipFill>
          <a:blip r:embed="rId2"/>
          <a:stretch>
            <a:fillRect/>
          </a:stretch>
        </p:blipFill>
        <p:spPr>
          <a:xfrm>
            <a:off x="4654296" y="727920"/>
            <a:ext cx="6903720" cy="5402159"/>
          </a:xfrm>
          <a:prstGeom prst="rect">
            <a:avLst/>
          </a:prstGeom>
        </p:spPr>
      </p:pic>
    </p:spTree>
    <p:extLst>
      <p:ext uri="{BB962C8B-B14F-4D97-AF65-F5344CB8AC3E}">
        <p14:creationId xmlns:p14="http://schemas.microsoft.com/office/powerpoint/2010/main" val="1110061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B81EBB-1933-3F03-618C-4691F7028E1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EB9DE9-28E3-83EE-B3A1-5AB365F0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69D6E1A-F0D7-D737-CF9C-6FB9C35A4D7B}"/>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(Communication)</a:t>
            </a:r>
            <a:endParaRPr lang="en-US" sz="4600" dirty="0"/>
          </a:p>
        </p:txBody>
      </p:sp>
      <p:sp>
        <p:nvSpPr>
          <p:cNvPr id="10" name="sketch line">
            <a:extLst>
              <a:ext uri="{FF2B5EF4-FFF2-40B4-BE49-F238E27FC236}">
                <a16:creationId xmlns:a16="http://schemas.microsoft.com/office/drawing/2014/main" id="{08DDF3B6-ACEF-786D-9350-A8C9C2759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888D36-00D2-3CA1-15F4-BF0137894111}"/>
                  </a:ext>
                </a:extLst>
              </p:cNvPr>
              <p:cNvSpPr>
                <a:spLocks noGrp="1"/>
              </p:cNvSpPr>
              <p:nvPr>
                <p:ph idx="1"/>
              </p:nvPr>
            </p:nvSpPr>
            <p:spPr>
              <a:xfrm>
                <a:off x="5126417" y="713232"/>
                <a:ext cx="6224335" cy="5431536"/>
              </a:xfrm>
            </p:spPr>
            <p:txBody>
              <a:bodyPr anchor="ctr">
                <a:normAutofit/>
              </a:bodyPr>
              <a:lstStyle/>
              <a:p>
                <a:r>
                  <a:rPr lang="en-US" sz="2400" b="0" i="0" u="none" strike="noStrike" dirty="0">
                    <a:solidFill>
                      <a:srgbClr val="1C1D1E"/>
                    </a:solidFill>
                    <a:effectLst/>
                  </a:rPr>
                  <a:t>Challenge </a:t>
                </a:r>
                <a:r>
                  <a:rPr lang="en-US" sz="2400" dirty="0">
                    <a:solidFill>
                      <a:srgbClr val="1C1D1E"/>
                    </a:solidFill>
                  </a:rPr>
                  <a:t>with agent openness:</a:t>
                </a:r>
              </a:p>
              <a:p>
                <a:pPr lvl="1"/>
                <a:r>
                  <a:rPr lang="en-US" sz="2000" b="0" i="0" u="none" strike="noStrike" dirty="0">
                    <a:solidFill>
                      <a:srgbClr val="1C1D1E"/>
                    </a:solidFill>
                    <a:effectLst/>
                  </a:rPr>
                  <a:t>Presence states of other agents are often unobservable to the subject agent </a:t>
                </a:r>
                <a14:m>
                  <m:oMath xmlns:m="http://schemas.openxmlformats.org/officeDocument/2006/math">
                    <m:r>
                      <a:rPr lang="en-US" sz="2000" b="0" i="1" u="none" strike="noStrike" dirty="0" smtClean="0">
                        <a:solidFill>
                          <a:srgbClr val="1C1D1E"/>
                        </a:solidFill>
                        <a:effectLst/>
                      </a:rPr>
                      <m:t>𝑖</m:t>
                    </m:r>
                  </m:oMath>
                </a14:m>
                <a:endParaRPr lang="en-US" sz="2000" b="0" i="0" u="none" strike="noStrike" dirty="0">
                  <a:solidFill>
                    <a:srgbClr val="1C1D1E"/>
                  </a:solidFill>
                  <a:effectLst/>
                </a:endParaRPr>
              </a:p>
              <a:p>
                <a:pPr lvl="1"/>
                <a:r>
                  <a:rPr lang="en-US" sz="2000" b="0" i="0" u="none" strike="noStrike" dirty="0">
                    <a:solidFill>
                      <a:srgbClr val="1C1D1E"/>
                    </a:solidFill>
                    <a:effectLst/>
                  </a:rPr>
                  <a:t>Have to infer the presence of others from environment state transitions (e.g., did a fire decrease as expected?)</a:t>
                </a:r>
                <a:br>
                  <a:rPr lang="en-US" sz="2000" b="0" i="0" u="none" strike="noStrike" dirty="0">
                    <a:solidFill>
                      <a:srgbClr val="1C1D1E"/>
                    </a:solidFill>
                    <a:effectLst/>
                  </a:rPr>
                </a:br>
                <a:endParaRPr lang="en-US" sz="2000" b="0" i="0" u="none" strike="noStrike" dirty="0">
                  <a:solidFill>
                    <a:srgbClr val="1C1D1E"/>
                  </a:solidFill>
                  <a:effectLst/>
                </a:endParaRPr>
              </a:p>
              <a:p>
                <a:r>
                  <a:rPr lang="en-US" sz="2400" b="0" i="0" u="none" strike="noStrike" dirty="0">
                    <a:solidFill>
                      <a:srgbClr val="1C1D1E"/>
                    </a:solidFill>
                    <a:effectLst/>
                  </a:rPr>
                  <a:t>Kakarlapudi </a:t>
                </a:r>
                <a:r>
                  <a:rPr lang="en-US" sz="2400" b="0" i="1" u="none" strike="noStrike" dirty="0">
                    <a:solidFill>
                      <a:srgbClr val="1C1D1E"/>
                    </a:solidFill>
                    <a:effectLst/>
                  </a:rPr>
                  <a:t>et al</a:t>
                </a:r>
                <a:r>
                  <a:rPr lang="en-US" sz="2400" b="0" i="0" u="none" strike="noStrike" dirty="0">
                    <a:solidFill>
                      <a:srgbClr val="1C1D1E"/>
                    </a:solidFill>
                    <a:effectLst/>
                  </a:rPr>
                  <a:t>. (2022): added decision-making about </a:t>
                </a:r>
                <a:r>
                  <a:rPr lang="en-US" sz="2400" b="1" i="0" u="none" strike="noStrike" dirty="0">
                    <a:solidFill>
                      <a:srgbClr val="1C1D1E"/>
                    </a:solidFill>
                    <a:effectLst/>
                  </a:rPr>
                  <a:t>communication</a:t>
                </a:r>
                <a:r>
                  <a:rPr lang="en-US" sz="2400" b="0" i="0" u="none" strike="noStrike" dirty="0">
                    <a:solidFill>
                      <a:srgbClr val="1C1D1E"/>
                    </a:solidFill>
                    <a:effectLst/>
                  </a:rPr>
                  <a:t> to explicitly share information about the presence of agents with one another</a:t>
                </a:r>
              </a:p>
            </p:txBody>
          </p:sp>
        </mc:Choice>
        <mc:Fallback>
          <p:sp>
            <p:nvSpPr>
              <p:cNvPr id="3" name="Content Placeholder 2">
                <a:extLst>
                  <a:ext uri="{FF2B5EF4-FFF2-40B4-BE49-F238E27FC236}">
                    <a16:creationId xmlns:a16="http://schemas.microsoft.com/office/drawing/2014/main" id="{AB888D36-00D2-3CA1-15F4-BF0137894111}"/>
                  </a:ext>
                </a:extLst>
              </p:cNvPr>
              <p:cNvSpPr>
                <a:spLocks noGrp="1" noRot="1" noChangeAspect="1" noMove="1" noResize="1" noEditPoints="1" noAdjustHandles="1" noChangeArrowheads="1" noChangeShapeType="1" noTextEdit="1"/>
              </p:cNvSpPr>
              <p:nvPr>
                <p:ph idx="1"/>
              </p:nvPr>
            </p:nvSpPr>
            <p:spPr>
              <a:xfrm>
                <a:off x="5126417" y="713232"/>
                <a:ext cx="6224335" cy="5431536"/>
              </a:xfrm>
              <a:blipFill>
                <a:blip r:embed="rId3"/>
                <a:stretch>
                  <a:fillRect l="-1426"/>
                </a:stretch>
              </a:blipFill>
            </p:spPr>
            <p:txBody>
              <a:bodyPr/>
              <a:lstStyle/>
              <a:p>
                <a:r>
                  <a:rPr lang="en-US">
                    <a:noFill/>
                  </a:rPr>
                  <a:t> </a:t>
                </a:r>
              </a:p>
            </p:txBody>
          </p:sp>
        </mc:Fallback>
      </mc:AlternateContent>
    </p:spTree>
    <p:extLst>
      <p:ext uri="{BB962C8B-B14F-4D97-AF65-F5344CB8AC3E}">
        <p14:creationId xmlns:p14="http://schemas.microsoft.com/office/powerpoint/2010/main" val="818759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8DA99D-67CE-545C-8F3E-444955499AE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1C80541-F1A8-C676-5F4D-9C9EF70AD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CA38F90-63EB-C599-BA5C-A504E06D8898}"/>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(Communication)</a:t>
            </a:r>
            <a:endParaRPr lang="en-US" sz="4600" dirty="0"/>
          </a:p>
        </p:txBody>
      </p:sp>
      <p:sp>
        <p:nvSpPr>
          <p:cNvPr id="10" name="sketch line">
            <a:extLst>
              <a:ext uri="{FF2B5EF4-FFF2-40B4-BE49-F238E27FC236}">
                <a16:creationId xmlns:a16="http://schemas.microsoft.com/office/drawing/2014/main" id="{37CF27BD-D331-1E76-9C85-46CF62E9C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55A5CA8-825E-6EFC-6886-21B4A88FC8FC}"/>
              </a:ext>
            </a:extLst>
          </p:cNvPr>
          <p:cNvSpPr>
            <a:spLocks noGrp="1"/>
          </p:cNvSpPr>
          <p:nvPr>
            <p:ph idx="1"/>
          </p:nvPr>
        </p:nvSpPr>
        <p:spPr>
          <a:xfrm>
            <a:off x="5203362" y="860376"/>
            <a:ext cx="6224335" cy="2807734"/>
          </a:xfrm>
        </p:spPr>
        <p:txBody>
          <a:bodyPr anchor="ctr">
            <a:normAutofit/>
          </a:bodyPr>
          <a:lstStyle/>
          <a:p>
            <a:r>
              <a:rPr lang="en-US" sz="2400" dirty="0"/>
              <a:t>Agents treat messages from other agents as explicit observations about their presence states</a:t>
            </a:r>
          </a:p>
          <a:p>
            <a:pPr lvl="1"/>
            <a:r>
              <a:rPr lang="en-US" sz="2000" dirty="0"/>
              <a:t>Incorporate into the belief update about the presence states of neighbors</a:t>
            </a:r>
            <a:endParaRPr lang="en-US" dirty="0"/>
          </a:p>
          <a:p>
            <a:pPr lvl="1"/>
            <a:r>
              <a:rPr lang="en-US" sz="2000" dirty="0"/>
              <a:t>Do not necessarily fully trust the shared information (e.g., could be a faulty information channel)</a:t>
            </a:r>
          </a:p>
        </p:txBody>
      </p:sp>
      <p:pic>
        <p:nvPicPr>
          <p:cNvPr id="42" name="Picture 41">
            <a:extLst>
              <a:ext uri="{FF2B5EF4-FFF2-40B4-BE49-F238E27FC236}">
                <a16:creationId xmlns:a16="http://schemas.microsoft.com/office/drawing/2014/main" id="{E04E608C-A2DC-0C39-012F-9D865D732725}"/>
              </a:ext>
            </a:extLst>
          </p:cNvPr>
          <p:cNvPicPr>
            <a:picLocks noChangeAspect="1"/>
          </p:cNvPicPr>
          <p:nvPr/>
        </p:nvPicPr>
        <p:blipFill>
          <a:blip r:embed="rId3"/>
          <a:stretch>
            <a:fillRect/>
          </a:stretch>
        </p:blipFill>
        <p:spPr>
          <a:xfrm>
            <a:off x="5162993" y="4219669"/>
            <a:ext cx="6827340" cy="1997686"/>
          </a:xfrm>
          <a:prstGeom prst="rect">
            <a:avLst/>
          </a:prstGeom>
        </p:spPr>
      </p:pic>
    </p:spTree>
    <p:extLst>
      <p:ext uri="{BB962C8B-B14F-4D97-AF65-F5344CB8AC3E}">
        <p14:creationId xmlns:p14="http://schemas.microsoft.com/office/powerpoint/2010/main" val="20714866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B092A6-75B7-C560-9C69-0F75B22187A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8BD311-29AE-84C3-3F15-6B3A0C7D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536461C-19D9-ED31-0348-E8E7FA835876}"/>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(Communication)</a:t>
            </a:r>
            <a:endParaRPr lang="en-US" sz="4600" dirty="0"/>
          </a:p>
        </p:txBody>
      </p:sp>
      <p:sp>
        <p:nvSpPr>
          <p:cNvPr id="10" name="sketch line">
            <a:extLst>
              <a:ext uri="{FF2B5EF4-FFF2-40B4-BE49-F238E27FC236}">
                <a16:creationId xmlns:a16="http://schemas.microsoft.com/office/drawing/2014/main" id="{E0BE374E-D0AF-2464-53CB-012BA5ADD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AE166F81-1041-853F-B7E1-D7648C55BB51}"/>
              </a:ext>
            </a:extLst>
          </p:cNvPr>
          <p:cNvSpPr>
            <a:spLocks noGrp="1"/>
          </p:cNvSpPr>
          <p:nvPr>
            <p:ph idx="1"/>
          </p:nvPr>
        </p:nvSpPr>
        <p:spPr>
          <a:xfrm>
            <a:off x="5203362" y="713232"/>
            <a:ext cx="6224335" cy="5431536"/>
          </a:xfrm>
        </p:spPr>
        <p:txBody>
          <a:bodyPr anchor="ctr">
            <a:normAutofit/>
          </a:bodyPr>
          <a:lstStyle/>
          <a:p>
            <a:r>
              <a:rPr lang="en-US" sz="2400" dirty="0"/>
              <a:t>Assume a self-interested decision process, so agents do not share every time step</a:t>
            </a:r>
          </a:p>
          <a:p>
            <a:pPr lvl="1"/>
            <a:r>
              <a:rPr lang="en-US" sz="2000" dirty="0"/>
              <a:t>Instead, </a:t>
            </a:r>
            <a:r>
              <a:rPr lang="en-US" sz="2000" b="1" dirty="0"/>
              <a:t>decide </a:t>
            </a:r>
            <a:r>
              <a:rPr lang="en-US" sz="2000" b="1" u="sng" dirty="0"/>
              <a:t>when and how</a:t>
            </a:r>
            <a:r>
              <a:rPr lang="en-US" sz="2000" b="1" dirty="0"/>
              <a:t> to communicate</a:t>
            </a:r>
            <a:r>
              <a:rPr lang="en-US" sz="2000" dirty="0"/>
              <a:t> in order to influence neighbors to accomplish own goals</a:t>
            </a:r>
          </a:p>
          <a:p>
            <a:pPr lvl="1"/>
            <a:r>
              <a:rPr lang="en-US" sz="2000" dirty="0"/>
              <a:t>Also consider costs of communication (e.g., energy usage, channel bandwidth)</a:t>
            </a:r>
            <a:br>
              <a:rPr lang="en-US" sz="2000" dirty="0"/>
            </a:br>
            <a:endParaRPr lang="en-US" sz="2000" dirty="0"/>
          </a:p>
          <a:p>
            <a:r>
              <a:rPr lang="en-US" sz="2400" dirty="0"/>
              <a:t>Double decision process -- how to act and how to communicate, all within one planning process</a:t>
            </a:r>
          </a:p>
        </p:txBody>
      </p:sp>
    </p:spTree>
    <p:extLst>
      <p:ext uri="{BB962C8B-B14F-4D97-AF65-F5344CB8AC3E}">
        <p14:creationId xmlns:p14="http://schemas.microsoft.com/office/powerpoint/2010/main" val="22919830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C85BD0-E344-A3D0-68AF-2E7AC69B5FA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FF4155-69F8-1AF9-9132-5E5AAE5C7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FEEAAFA-2CC4-5035-0167-17FA06D21D72}"/>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(Communication)</a:t>
            </a:r>
            <a:endParaRPr lang="en-US" sz="4600" dirty="0"/>
          </a:p>
        </p:txBody>
      </p:sp>
      <p:sp>
        <p:nvSpPr>
          <p:cNvPr id="10" name="sketch line">
            <a:extLst>
              <a:ext uri="{FF2B5EF4-FFF2-40B4-BE49-F238E27FC236}">
                <a16:creationId xmlns:a16="http://schemas.microsoft.com/office/drawing/2014/main" id="{BA3E5514-D379-D81A-013B-B06625B7C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2B5EBE8-D09B-E769-5F97-1316A83013FD}"/>
              </a:ext>
            </a:extLst>
          </p:cNvPr>
          <p:cNvSpPr>
            <a:spLocks noGrp="1"/>
          </p:cNvSpPr>
          <p:nvPr>
            <p:ph idx="1"/>
          </p:nvPr>
        </p:nvSpPr>
        <p:spPr>
          <a:xfrm>
            <a:off x="5203362" y="713232"/>
            <a:ext cx="6224335" cy="5431536"/>
          </a:xfrm>
        </p:spPr>
        <p:txBody>
          <a:bodyPr anchor="ctr">
            <a:normAutofit/>
          </a:bodyPr>
          <a:lstStyle/>
          <a:p>
            <a:r>
              <a:rPr lang="en-US" sz="2400" dirty="0"/>
              <a:t>Developed a </a:t>
            </a:r>
            <a:r>
              <a:rPr lang="en-US" sz="2400" b="1" u="sng" dirty="0"/>
              <a:t>fully</a:t>
            </a:r>
            <a:r>
              <a:rPr lang="en-US" sz="2400" b="1" dirty="0"/>
              <a:t> online planning</a:t>
            </a:r>
            <a:r>
              <a:rPr lang="en-US" sz="2400" dirty="0"/>
              <a:t> algorithm (CI-POMCP-PF)</a:t>
            </a:r>
          </a:p>
          <a:p>
            <a:pPr lvl="1"/>
            <a:r>
              <a:rPr lang="en-US" sz="2000" dirty="0"/>
              <a:t>Does </a:t>
            </a:r>
            <a:r>
              <a:rPr lang="en-US" sz="2000" b="1" dirty="0"/>
              <a:t>not</a:t>
            </a:r>
            <a:r>
              <a:rPr lang="en-US" sz="2000" dirty="0"/>
              <a:t> require pre-computed policies for neighbors (Eck </a:t>
            </a:r>
            <a:r>
              <a:rPr lang="en-US" sz="2000" i="1" dirty="0"/>
              <a:t>et al</a:t>
            </a:r>
            <a:r>
              <a:rPr lang="en-US" sz="2000" dirty="0"/>
              <a:t>., 2020) but instead plans each neighbor’s behavior in real-time</a:t>
            </a:r>
          </a:p>
          <a:p>
            <a:pPr lvl="2"/>
            <a:r>
              <a:rPr lang="en-US" sz="1800" dirty="0"/>
              <a:t>Can be used with no prior knowledge of other agents needed!</a:t>
            </a:r>
          </a:p>
          <a:p>
            <a:pPr lvl="1"/>
            <a:r>
              <a:rPr lang="en-US" sz="2000" dirty="0"/>
              <a:t>Agents decide how to communicate by simulating how they expect those messages to influence other agents’ future decisions</a:t>
            </a:r>
          </a:p>
          <a:p>
            <a:pPr lvl="1"/>
            <a:r>
              <a:rPr lang="en-US" sz="2000" dirty="0"/>
              <a:t>Also addresses the </a:t>
            </a:r>
            <a:r>
              <a:rPr lang="en-US" sz="2000" b="1" u="sng" dirty="0"/>
              <a:t>exponential size</a:t>
            </a:r>
            <a:r>
              <a:rPr lang="en-US" sz="2000" b="1" dirty="0"/>
              <a:t> of the observation space</a:t>
            </a:r>
            <a:r>
              <a:rPr lang="en-US" sz="2000" dirty="0"/>
              <a:t> due to the inclusion of messages</a:t>
            </a:r>
            <a:br>
              <a:rPr lang="en-US" sz="2000" dirty="0"/>
            </a:br>
            <a:endParaRPr lang="en-US" sz="2000" dirty="0"/>
          </a:p>
          <a:p>
            <a:r>
              <a:rPr lang="en-US" sz="2400" dirty="0"/>
              <a:t>First online algorithm for the CI-POMDP (</a:t>
            </a:r>
            <a:r>
              <a:rPr lang="en-US" sz="2400" b="0" i="0" u="none" strike="noStrike" dirty="0">
                <a:effectLst/>
                <a:latin typeface="Open Sans" panose="020B0606030504020204" pitchFamily="34" charset="0"/>
              </a:rPr>
              <a:t>Gmytrasiewicz, 2020</a:t>
            </a:r>
            <a:r>
              <a:rPr lang="en-US" sz="2400" dirty="0"/>
              <a:t>)</a:t>
            </a:r>
          </a:p>
        </p:txBody>
      </p:sp>
    </p:spTree>
    <p:extLst>
      <p:ext uri="{BB962C8B-B14F-4D97-AF65-F5344CB8AC3E}">
        <p14:creationId xmlns:p14="http://schemas.microsoft.com/office/powerpoint/2010/main" val="39751978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1B20B7-73C8-0706-7BBF-64AE62620D3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61ED377-07B5-18AF-5072-2CC376917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2564FB8-3C36-55BC-DD3A-D08599F99A73}"/>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(Graph-based Learning)</a:t>
            </a:r>
            <a:endParaRPr lang="en-US" sz="4600" dirty="0"/>
          </a:p>
        </p:txBody>
      </p:sp>
      <p:sp>
        <p:nvSpPr>
          <p:cNvPr id="10" name="sketch line">
            <a:extLst>
              <a:ext uri="{FF2B5EF4-FFF2-40B4-BE49-F238E27FC236}">
                <a16:creationId xmlns:a16="http://schemas.microsoft.com/office/drawing/2014/main" id="{DF3BB345-98B4-B996-2B37-778C7D6F7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BF4A529C-9820-18F2-502C-905710BA4CC5}"/>
              </a:ext>
            </a:extLst>
          </p:cNvPr>
          <p:cNvSpPr>
            <a:spLocks noGrp="1"/>
          </p:cNvSpPr>
          <p:nvPr>
            <p:ph idx="1"/>
          </p:nvPr>
        </p:nvSpPr>
        <p:spPr>
          <a:xfrm>
            <a:off x="5126417" y="713232"/>
            <a:ext cx="6224335" cy="5431536"/>
          </a:xfrm>
        </p:spPr>
        <p:txBody>
          <a:bodyPr anchor="ctr">
            <a:normAutofit/>
          </a:bodyPr>
          <a:lstStyle/>
          <a:p>
            <a:r>
              <a:rPr lang="en-US" sz="2400" b="0" i="0" u="none" strike="noStrike" dirty="0">
                <a:solidFill>
                  <a:srgbClr val="1C1D1E"/>
                </a:solidFill>
                <a:effectLst/>
              </a:rPr>
              <a:t>All of the approaches so far have been </a:t>
            </a:r>
            <a:r>
              <a:rPr lang="en-US" sz="2400" b="0" i="0" u="sng" strike="noStrike" dirty="0">
                <a:solidFill>
                  <a:srgbClr val="1C1D1E"/>
                </a:solidFill>
                <a:effectLst/>
              </a:rPr>
              <a:t>planning-based</a:t>
            </a:r>
          </a:p>
          <a:p>
            <a:pPr lvl="1"/>
            <a:r>
              <a:rPr lang="en-US" sz="2000" dirty="0">
                <a:solidFill>
                  <a:srgbClr val="1C1D1E"/>
                </a:solidFill>
              </a:rPr>
              <a:t>Require at least a model of environment dynamics to be known in advance</a:t>
            </a:r>
          </a:p>
          <a:p>
            <a:pPr lvl="1"/>
            <a:r>
              <a:rPr lang="en-US" sz="2000" dirty="0">
                <a:solidFill>
                  <a:srgbClr val="1C1D1E"/>
                </a:solidFill>
              </a:rPr>
              <a:t>Often also the set of all agents that might be in the environment</a:t>
            </a:r>
            <a:br>
              <a:rPr lang="en-US" sz="2000" dirty="0">
                <a:solidFill>
                  <a:srgbClr val="1C1D1E"/>
                </a:solidFill>
              </a:rPr>
            </a:br>
            <a:endParaRPr lang="en-US" sz="2000" b="0" i="0" u="none" strike="noStrike" dirty="0">
              <a:solidFill>
                <a:srgbClr val="1C1D1E"/>
              </a:solidFill>
              <a:effectLst/>
            </a:endParaRPr>
          </a:p>
          <a:p>
            <a:r>
              <a:rPr lang="en-US" sz="2400" b="0" i="0" u="none" strike="noStrike" dirty="0">
                <a:solidFill>
                  <a:srgbClr val="1C1D1E"/>
                </a:solidFill>
                <a:effectLst/>
              </a:rPr>
              <a:t>Rahman </a:t>
            </a:r>
            <a:r>
              <a:rPr lang="en-US" sz="2400" b="0" i="1" u="none" strike="noStrike" dirty="0">
                <a:solidFill>
                  <a:srgbClr val="1C1D1E"/>
                </a:solidFill>
                <a:effectLst/>
              </a:rPr>
              <a:t>et al</a:t>
            </a:r>
            <a:r>
              <a:rPr lang="en-US" sz="2400" b="0" i="0" u="none" strike="noStrike" dirty="0">
                <a:solidFill>
                  <a:srgbClr val="1C1D1E"/>
                </a:solidFill>
                <a:effectLst/>
              </a:rPr>
              <a:t>. (2021): developed the </a:t>
            </a:r>
            <a:r>
              <a:rPr lang="en-US" sz="2400" b="1" i="0" u="none" strike="noStrike" dirty="0">
                <a:solidFill>
                  <a:srgbClr val="1C1D1E"/>
                </a:solidFill>
                <a:effectLst/>
              </a:rPr>
              <a:t>first deep RL solution</a:t>
            </a:r>
            <a:r>
              <a:rPr lang="en-US" sz="2400" b="0" i="0" u="none" strike="noStrike" dirty="0">
                <a:solidFill>
                  <a:srgbClr val="1C1D1E"/>
                </a:solidFill>
                <a:effectLst/>
              </a:rPr>
              <a:t> for decision making with agent openness</a:t>
            </a:r>
          </a:p>
          <a:p>
            <a:pPr lvl="1"/>
            <a:r>
              <a:rPr lang="en-US" sz="2000" dirty="0">
                <a:solidFill>
                  <a:srgbClr val="1C1D1E"/>
                </a:solidFill>
              </a:rPr>
              <a:t>Specifically address </a:t>
            </a:r>
            <a:r>
              <a:rPr lang="en-US" sz="2000" u="sng" dirty="0">
                <a:solidFill>
                  <a:srgbClr val="1C1D1E"/>
                </a:solidFill>
              </a:rPr>
              <a:t>ad hoc teamwork</a:t>
            </a:r>
            <a:r>
              <a:rPr lang="en-US" sz="2000" dirty="0">
                <a:solidFill>
                  <a:srgbClr val="1C1D1E"/>
                </a:solidFill>
              </a:rPr>
              <a:t> </a:t>
            </a:r>
            <a:r>
              <a:rPr lang="en-US" sz="2000" dirty="0"/>
              <a:t>(Stone </a:t>
            </a:r>
            <a:r>
              <a:rPr lang="en-US" sz="2000" i="1" dirty="0"/>
              <a:t>et al</a:t>
            </a:r>
            <a:r>
              <a:rPr lang="en-US" sz="2000" dirty="0"/>
              <a:t>., 2010) </a:t>
            </a:r>
            <a:r>
              <a:rPr lang="en-US" sz="2000" dirty="0">
                <a:solidFill>
                  <a:srgbClr val="1C1D1E"/>
                </a:solidFill>
              </a:rPr>
              <a:t>where agents </a:t>
            </a:r>
            <a:r>
              <a:rPr lang="en-US" sz="2000" b="1" dirty="0">
                <a:solidFill>
                  <a:srgbClr val="1C1D1E"/>
                </a:solidFill>
              </a:rPr>
              <a:t>do not coordinate</a:t>
            </a:r>
            <a:r>
              <a:rPr lang="en-US" sz="2000" dirty="0">
                <a:solidFill>
                  <a:srgbClr val="1C1D1E"/>
                </a:solidFill>
              </a:rPr>
              <a:t> with peers in advance</a:t>
            </a:r>
            <a:endParaRPr lang="en-US" sz="2000" b="0" i="0" u="none" strike="noStrike" dirty="0">
              <a:solidFill>
                <a:srgbClr val="1C1D1E"/>
              </a:solidFill>
              <a:effectLst/>
            </a:endParaRPr>
          </a:p>
        </p:txBody>
      </p:sp>
    </p:spTree>
    <p:extLst>
      <p:ext uri="{BB962C8B-B14F-4D97-AF65-F5344CB8AC3E}">
        <p14:creationId xmlns:p14="http://schemas.microsoft.com/office/powerpoint/2010/main" val="23360895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E8EC16-9F10-0D52-82C2-7CED98364CD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3DB257D-FE0E-3FF7-9812-A67670D5D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A61C810-1A74-2E26-E6EB-D81BF21E1BE4}"/>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(Graph-based Learning)</a:t>
            </a:r>
            <a:endParaRPr lang="en-US" sz="4600" dirty="0"/>
          </a:p>
        </p:txBody>
      </p:sp>
      <p:sp>
        <p:nvSpPr>
          <p:cNvPr id="10" name="sketch line">
            <a:extLst>
              <a:ext uri="{FF2B5EF4-FFF2-40B4-BE49-F238E27FC236}">
                <a16:creationId xmlns:a16="http://schemas.microsoft.com/office/drawing/2014/main" id="{F1F2E5B8-3FB8-24C6-D7E9-9FACC2D2D6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CBB26D9-4FA8-D42F-ACED-D2DA47F13CD4}"/>
              </a:ext>
            </a:extLst>
          </p:cNvPr>
          <p:cNvSpPr>
            <a:spLocks noGrp="1"/>
          </p:cNvSpPr>
          <p:nvPr>
            <p:ph idx="1"/>
          </p:nvPr>
        </p:nvSpPr>
        <p:spPr>
          <a:xfrm>
            <a:off x="5126417" y="713232"/>
            <a:ext cx="6224335" cy="5431536"/>
          </a:xfrm>
        </p:spPr>
        <p:txBody>
          <a:bodyPr anchor="ctr">
            <a:normAutofit/>
          </a:bodyPr>
          <a:lstStyle/>
          <a:p>
            <a:pPr marL="12700" indent="0">
              <a:lnSpc>
                <a:spcPts val="2455"/>
              </a:lnSpc>
              <a:spcBef>
                <a:spcPts val="100"/>
              </a:spcBef>
              <a:buNone/>
              <a:tabLst>
                <a:tab pos="401955" algn="l"/>
              </a:tabLst>
            </a:pPr>
            <a:r>
              <a:rPr lang="en-US" sz="2400" b="1" dirty="0">
                <a:cs typeface="Arial MT"/>
              </a:rPr>
              <a:t>Agent Openness:</a:t>
            </a:r>
          </a:p>
          <a:p>
            <a:pPr marL="755650" lvl="1" indent="-285750">
              <a:lnSpc>
                <a:spcPts val="2455"/>
              </a:lnSpc>
              <a:spcBef>
                <a:spcPts val="100"/>
              </a:spcBef>
              <a:tabLst>
                <a:tab pos="401955" algn="l"/>
              </a:tabLst>
            </a:pPr>
            <a:r>
              <a:rPr lang="en-US" sz="2000" dirty="0">
                <a:cs typeface="Arial MT"/>
              </a:rPr>
              <a:t>Agents can enter or leave the system at any time</a:t>
            </a:r>
          </a:p>
          <a:p>
            <a:pPr marL="755650" lvl="1" indent="-285750">
              <a:lnSpc>
                <a:spcPts val="2455"/>
              </a:lnSpc>
              <a:spcBef>
                <a:spcPts val="100"/>
              </a:spcBef>
              <a:tabLst>
                <a:tab pos="401955" algn="l"/>
              </a:tabLst>
            </a:pPr>
            <a:r>
              <a:rPr lang="en-US" sz="2000" dirty="0">
                <a:cs typeface="Arial MT"/>
              </a:rPr>
              <a:t>Team composition is not fixed</a:t>
            </a:r>
          </a:p>
          <a:p>
            <a:pPr marL="401955" indent="-389255">
              <a:lnSpc>
                <a:spcPts val="2455"/>
              </a:lnSpc>
              <a:spcBef>
                <a:spcPts val="100"/>
              </a:spcBef>
              <a:buChar char="●"/>
              <a:tabLst>
                <a:tab pos="401955" algn="l"/>
              </a:tabLst>
            </a:pPr>
            <a:endParaRPr lang="en-US" sz="2400" b="1" dirty="0">
              <a:cs typeface="Arial MT"/>
            </a:endParaRPr>
          </a:p>
          <a:p>
            <a:pPr marL="12700" indent="0">
              <a:lnSpc>
                <a:spcPts val="2455"/>
              </a:lnSpc>
              <a:spcBef>
                <a:spcPts val="100"/>
              </a:spcBef>
              <a:buNone/>
              <a:tabLst>
                <a:tab pos="401955" algn="l"/>
              </a:tabLst>
            </a:pPr>
            <a:r>
              <a:rPr lang="en-US" sz="2400" b="1" dirty="0">
                <a:cs typeface="Arial MT"/>
              </a:rPr>
              <a:t>Type Openness:</a:t>
            </a:r>
          </a:p>
          <a:p>
            <a:pPr marL="755650" lvl="1" indent="-285750">
              <a:lnSpc>
                <a:spcPts val="2455"/>
              </a:lnSpc>
              <a:spcBef>
                <a:spcPts val="100"/>
              </a:spcBef>
              <a:tabLst>
                <a:tab pos="401955" algn="l"/>
              </a:tabLst>
            </a:pPr>
            <a:r>
              <a:rPr lang="en-US" sz="2000" dirty="0">
                <a:cs typeface="Arial MT"/>
              </a:rPr>
              <a:t>Each agent may have different internal </a:t>
            </a:r>
            <a:r>
              <a:rPr lang="en-US" sz="2000" b="1" dirty="0">
                <a:cs typeface="Arial MT"/>
              </a:rPr>
              <a:t>behavior</a:t>
            </a:r>
            <a:r>
              <a:rPr lang="en-US" sz="2000" dirty="0">
                <a:cs typeface="Arial MT"/>
              </a:rPr>
              <a:t> (policy/</a:t>
            </a:r>
            <a:r>
              <a:rPr lang="en-US" sz="2000" i="1" dirty="0">
                <a:cs typeface="Arial MT"/>
              </a:rPr>
              <a:t>type</a:t>
            </a:r>
            <a:r>
              <a:rPr lang="en-US" sz="2000" dirty="0">
                <a:cs typeface="Arial MT"/>
              </a:rPr>
              <a:t>)</a:t>
            </a:r>
          </a:p>
          <a:p>
            <a:pPr marL="755650" lvl="1" indent="-285750">
              <a:lnSpc>
                <a:spcPts val="2455"/>
              </a:lnSpc>
              <a:spcBef>
                <a:spcPts val="100"/>
              </a:spcBef>
              <a:tabLst>
                <a:tab pos="401955" algn="l"/>
              </a:tabLst>
            </a:pPr>
            <a:r>
              <a:rPr lang="en-US" sz="2000" dirty="0">
                <a:cs typeface="Arial MT"/>
              </a:rPr>
              <a:t>Learner has </a:t>
            </a:r>
            <a:r>
              <a:rPr lang="en-US" sz="2000" i="1" dirty="0">
                <a:cs typeface="Arial MT"/>
              </a:rPr>
              <a:t>no prior </a:t>
            </a:r>
            <a:r>
              <a:rPr lang="en-US" sz="2000" dirty="0">
                <a:cs typeface="Arial MT"/>
              </a:rPr>
              <a:t>access to teammate policies</a:t>
            </a:r>
          </a:p>
          <a:p>
            <a:pPr marL="755650" lvl="1" indent="-285750">
              <a:lnSpc>
                <a:spcPts val="2455"/>
              </a:lnSpc>
              <a:spcBef>
                <a:spcPts val="100"/>
              </a:spcBef>
              <a:tabLst>
                <a:tab pos="401955" algn="l"/>
              </a:tabLst>
            </a:pPr>
            <a:r>
              <a:rPr lang="en-US" sz="2000" dirty="0">
                <a:cs typeface="Arial MT"/>
              </a:rPr>
              <a:t>Teammates may </a:t>
            </a:r>
            <a:r>
              <a:rPr lang="en-US" sz="2000" i="1" dirty="0">
                <a:cs typeface="Arial MT"/>
              </a:rPr>
              <a:t>change type over time</a:t>
            </a:r>
            <a:endParaRPr lang="en-US" b="0" i="0" u="none" strike="noStrike" dirty="0">
              <a:solidFill>
                <a:srgbClr val="1C1D1E"/>
              </a:solidFill>
              <a:effectLst/>
              <a:latin typeface="Open Sans" panose="020B0606030504020204" pitchFamily="34" charset="0"/>
            </a:endParaRPr>
          </a:p>
        </p:txBody>
      </p:sp>
    </p:spTree>
    <p:extLst>
      <p:ext uri="{BB962C8B-B14F-4D97-AF65-F5344CB8AC3E}">
        <p14:creationId xmlns:p14="http://schemas.microsoft.com/office/powerpoint/2010/main" val="1139861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84C29D-9737-D3ED-B54E-2F2DB209AAF3}"/>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2FD740C-C175-B9F9-C0C8-A20B9B6AC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09112E7-5CD0-C3A0-81A7-2D70C83B9EFF}"/>
              </a:ext>
            </a:extLst>
          </p:cNvPr>
          <p:cNvSpPr>
            <a:spLocks noGrp="1"/>
          </p:cNvSpPr>
          <p:nvPr>
            <p:ph type="title"/>
          </p:nvPr>
        </p:nvSpPr>
        <p:spPr>
          <a:xfrm>
            <a:off x="838200" y="365125"/>
            <a:ext cx="10515600" cy="1325563"/>
          </a:xfrm>
        </p:spPr>
        <p:txBody>
          <a:bodyPr>
            <a:normAutofit/>
          </a:bodyPr>
          <a:lstStyle/>
          <a:p>
            <a:r>
              <a:rPr lang="en-US" sz="4000" dirty="0"/>
              <a:t>Modeling Agent Openness   </a:t>
            </a:r>
            <a:r>
              <a:rPr lang="en-US" sz="3600" dirty="0"/>
              <a:t>(Graph-based Learning)</a:t>
            </a:r>
            <a:endParaRPr lang="en-US" sz="7200" dirty="0"/>
          </a:p>
        </p:txBody>
      </p:sp>
      <p:sp>
        <p:nvSpPr>
          <p:cNvPr id="24" name="sketch line">
            <a:extLst>
              <a:ext uri="{FF2B5EF4-FFF2-40B4-BE49-F238E27FC236}">
                <a16:creationId xmlns:a16="http://schemas.microsoft.com/office/drawing/2014/main" id="{DDFD2B4E-375D-1B9A-3000-AAC46921B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7" name="Picture 6">
            <a:extLst>
              <a:ext uri="{FF2B5EF4-FFF2-40B4-BE49-F238E27FC236}">
                <a16:creationId xmlns:a16="http://schemas.microsoft.com/office/drawing/2014/main" id="{7565027F-85D0-CA45-D0F2-1287F82B1FE3}"/>
              </a:ext>
            </a:extLst>
          </p:cNvPr>
          <p:cNvPicPr>
            <a:picLocks noChangeAspect="1"/>
          </p:cNvPicPr>
          <p:nvPr/>
        </p:nvPicPr>
        <p:blipFill>
          <a:blip r:embed="rId3"/>
          <a:stretch>
            <a:fillRect/>
          </a:stretch>
        </p:blipFill>
        <p:spPr>
          <a:xfrm>
            <a:off x="6934089" y="1793338"/>
            <a:ext cx="4419711" cy="4957039"/>
          </a:xfrm>
          <a:prstGeom prst="rect">
            <a:avLst/>
          </a:prstGeom>
        </p:spPr>
      </p:pic>
      <p:sp>
        <p:nvSpPr>
          <p:cNvPr id="6" name="Content Placeholder 2">
            <a:extLst>
              <a:ext uri="{FF2B5EF4-FFF2-40B4-BE49-F238E27FC236}">
                <a16:creationId xmlns:a16="http://schemas.microsoft.com/office/drawing/2014/main" id="{95C53CA2-32E5-EABD-0B29-7405E20800C2}"/>
              </a:ext>
            </a:extLst>
          </p:cNvPr>
          <p:cNvSpPr txBox="1">
            <a:spLocks/>
          </p:cNvSpPr>
          <p:nvPr/>
        </p:nvSpPr>
        <p:spPr>
          <a:xfrm>
            <a:off x="375236" y="1551919"/>
            <a:ext cx="6224335" cy="543153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indent="0">
              <a:lnSpc>
                <a:spcPts val="2455"/>
              </a:lnSpc>
              <a:spcBef>
                <a:spcPts val="100"/>
              </a:spcBef>
              <a:buNone/>
              <a:tabLst>
                <a:tab pos="401955" algn="l"/>
              </a:tabLst>
            </a:pPr>
            <a:r>
              <a:rPr lang="en-US" sz="2400" dirty="0">
                <a:cs typeface="Arial MT"/>
              </a:rPr>
              <a:t>Modeled agent openness using </a:t>
            </a:r>
            <a:r>
              <a:rPr lang="en-US" sz="2400" b="1" dirty="0">
                <a:cs typeface="Arial MT"/>
              </a:rPr>
              <a:t>dynamic interaction graphs</a:t>
            </a:r>
          </a:p>
          <a:p>
            <a:r>
              <a:rPr lang="en-US" sz="2000" dirty="0">
                <a:solidFill>
                  <a:srgbClr val="1C1D1E"/>
                </a:solidFill>
                <a:latin typeface="Open Sans" panose="020B0606030504020204" pitchFamily="34" charset="0"/>
              </a:rPr>
              <a:t>Nodes are agents currently in the system</a:t>
            </a:r>
          </a:p>
          <a:p>
            <a:r>
              <a:rPr lang="en-US" sz="2000" dirty="0">
                <a:solidFill>
                  <a:srgbClr val="1C1D1E"/>
                </a:solidFill>
                <a:latin typeface="Open Sans" panose="020B0606030504020204" pitchFamily="34" charset="0"/>
              </a:rPr>
              <a:t>Edges represent relationships between agents for the current task</a:t>
            </a:r>
            <a:br>
              <a:rPr lang="en-US" sz="2000" dirty="0">
                <a:solidFill>
                  <a:srgbClr val="1C1D1E"/>
                </a:solidFill>
                <a:latin typeface="Open Sans" panose="020B0606030504020204" pitchFamily="34" charset="0"/>
              </a:rPr>
            </a:br>
            <a:endParaRPr lang="en-US" sz="2000" dirty="0">
              <a:solidFill>
                <a:srgbClr val="1C1D1E"/>
              </a:solidFill>
            </a:endParaRPr>
          </a:p>
          <a:p>
            <a:pPr marL="0" indent="0">
              <a:buNone/>
            </a:pPr>
            <a:r>
              <a:rPr lang="en-US" sz="2400" dirty="0">
                <a:solidFill>
                  <a:srgbClr val="1C1D1E"/>
                </a:solidFill>
              </a:rPr>
              <a:t>Interaction graphs change over time as agents join and leave the system</a:t>
            </a:r>
          </a:p>
          <a:p>
            <a:r>
              <a:rPr lang="en-US" sz="2000" dirty="0">
                <a:solidFill>
                  <a:srgbClr val="1C1D1E"/>
                </a:solidFill>
              </a:rPr>
              <a:t>Graph structure can change from one step to the next if inputted into Graph Neural Networks (GNNs)</a:t>
            </a:r>
          </a:p>
          <a:p>
            <a:pPr lvl="1"/>
            <a:r>
              <a:rPr lang="en-US" sz="2000" dirty="0">
                <a:solidFill>
                  <a:srgbClr val="1C1D1E"/>
                </a:solidFill>
              </a:rPr>
              <a:t>Use convolution operations to learn over subgraphs</a:t>
            </a:r>
          </a:p>
          <a:p>
            <a:r>
              <a:rPr lang="en-US" sz="2000" dirty="0">
                <a:solidFill>
                  <a:srgbClr val="1C1D1E"/>
                </a:solidFill>
              </a:rPr>
              <a:t>Solution called </a:t>
            </a:r>
            <a:r>
              <a:rPr lang="en-US" sz="2000" b="1" dirty="0">
                <a:solidFill>
                  <a:srgbClr val="1C1D1E"/>
                </a:solidFill>
              </a:rPr>
              <a:t>Graph-based Policy Learning (GPL)</a:t>
            </a:r>
          </a:p>
        </p:txBody>
      </p:sp>
    </p:spTree>
    <p:extLst>
      <p:ext uri="{BB962C8B-B14F-4D97-AF65-F5344CB8AC3E}">
        <p14:creationId xmlns:p14="http://schemas.microsoft.com/office/powerpoint/2010/main" val="40112731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6560AA-91C0-428B-FFCF-F3D9B76BDB0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C46F5F0-5116-5647-99ED-CE22E0154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480BEC7-D291-C799-5D33-AAA88195F0AC}"/>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(Graph-based Learning)</a:t>
            </a:r>
            <a:endParaRPr lang="en-US" sz="4600" dirty="0"/>
          </a:p>
        </p:txBody>
      </p:sp>
      <p:sp>
        <p:nvSpPr>
          <p:cNvPr id="10" name="sketch line">
            <a:extLst>
              <a:ext uri="{FF2B5EF4-FFF2-40B4-BE49-F238E27FC236}">
                <a16:creationId xmlns:a16="http://schemas.microsoft.com/office/drawing/2014/main" id="{33482B02-1761-6AC9-66CE-E9ADA7AC0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6EE3C362-AFFA-D672-7E91-4763B3B666D5}"/>
              </a:ext>
            </a:extLst>
          </p:cNvPr>
          <p:cNvSpPr>
            <a:spLocks noGrp="1"/>
          </p:cNvSpPr>
          <p:nvPr>
            <p:ph idx="1"/>
          </p:nvPr>
        </p:nvSpPr>
        <p:spPr>
          <a:xfrm>
            <a:off x="5126417" y="713232"/>
            <a:ext cx="6224335" cy="5431536"/>
          </a:xfrm>
        </p:spPr>
        <p:txBody>
          <a:bodyPr anchor="ctr">
            <a:normAutofit/>
          </a:bodyPr>
          <a:lstStyle/>
          <a:p>
            <a:pPr marL="12700" indent="0">
              <a:lnSpc>
                <a:spcPts val="2455"/>
              </a:lnSpc>
              <a:spcBef>
                <a:spcPts val="100"/>
              </a:spcBef>
              <a:buNone/>
              <a:tabLst>
                <a:tab pos="401955" algn="l"/>
              </a:tabLst>
            </a:pPr>
            <a:endParaRPr lang="en-US" sz="2400" b="1" dirty="0">
              <a:cs typeface="Arial MT"/>
            </a:endParaRPr>
          </a:p>
          <a:p>
            <a:pPr marL="12700" indent="0">
              <a:lnSpc>
                <a:spcPts val="2455"/>
              </a:lnSpc>
              <a:spcBef>
                <a:spcPts val="100"/>
              </a:spcBef>
              <a:buNone/>
              <a:tabLst>
                <a:tab pos="401955" algn="l"/>
              </a:tabLst>
            </a:pPr>
            <a:r>
              <a:rPr lang="en-US" sz="2400" dirty="0">
                <a:cs typeface="Arial MT"/>
              </a:rPr>
              <a:t>Can also infer types of other agents through recurrent layers</a:t>
            </a:r>
          </a:p>
          <a:p>
            <a:pPr marL="298450" indent="-285750">
              <a:lnSpc>
                <a:spcPts val="2455"/>
              </a:lnSpc>
              <a:spcBef>
                <a:spcPts val="100"/>
              </a:spcBef>
              <a:tabLst>
                <a:tab pos="401955" algn="l"/>
              </a:tabLst>
            </a:pPr>
            <a:r>
              <a:rPr lang="en-US" sz="2400" dirty="0">
                <a:cs typeface="Arial MT"/>
              </a:rPr>
              <a:t>Long-short term memory (LSTM) layers learn from sequences of observed behaviors of each neighbor</a:t>
            </a:r>
          </a:p>
          <a:p>
            <a:pPr marL="12700" indent="0">
              <a:lnSpc>
                <a:spcPts val="2455"/>
              </a:lnSpc>
              <a:spcBef>
                <a:spcPts val="100"/>
              </a:spcBef>
              <a:buNone/>
              <a:tabLst>
                <a:tab pos="401955" algn="l"/>
              </a:tabLst>
            </a:pPr>
            <a:endParaRPr lang="en-US" sz="2400" dirty="0">
              <a:cs typeface="Arial MT"/>
            </a:endParaRPr>
          </a:p>
          <a:p>
            <a:pPr marL="12700" indent="0">
              <a:lnSpc>
                <a:spcPts val="2455"/>
              </a:lnSpc>
              <a:spcBef>
                <a:spcPts val="100"/>
              </a:spcBef>
              <a:buNone/>
              <a:tabLst>
                <a:tab pos="401955" algn="l"/>
              </a:tabLst>
            </a:pPr>
            <a:r>
              <a:rPr lang="en-US" sz="2400" dirty="0">
                <a:cs typeface="Arial MT"/>
              </a:rPr>
              <a:t>Initial study assumed agent types were static, but could be used as the basis of a solution for addressing type openness</a:t>
            </a:r>
          </a:p>
        </p:txBody>
      </p:sp>
    </p:spTree>
    <p:extLst>
      <p:ext uri="{BB962C8B-B14F-4D97-AF65-F5344CB8AC3E}">
        <p14:creationId xmlns:p14="http://schemas.microsoft.com/office/powerpoint/2010/main" val="5167393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3E6D3A-5E08-9D67-0EC5-1B2757E4CC3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1F65C0-ED7B-D17E-5297-3875E6B92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46AAD83-BCE7-A005-5467-635CA77D2AEA}"/>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(Graph-based Learning)</a:t>
            </a:r>
            <a:endParaRPr lang="en-US" sz="4600" dirty="0"/>
          </a:p>
        </p:txBody>
      </p:sp>
      <p:sp>
        <p:nvSpPr>
          <p:cNvPr id="10" name="sketch line">
            <a:extLst>
              <a:ext uri="{FF2B5EF4-FFF2-40B4-BE49-F238E27FC236}">
                <a16:creationId xmlns:a16="http://schemas.microsoft.com/office/drawing/2014/main" id="{48CD2022-98AB-1F90-3369-2B0ED8116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E5E7D515-C543-A5CC-66CB-D14CDA1C47F1}"/>
              </a:ext>
            </a:extLst>
          </p:cNvPr>
          <p:cNvSpPr>
            <a:spLocks noGrp="1"/>
          </p:cNvSpPr>
          <p:nvPr>
            <p:ph idx="1"/>
          </p:nvPr>
        </p:nvSpPr>
        <p:spPr>
          <a:xfrm>
            <a:off x="5126417" y="713232"/>
            <a:ext cx="6224335" cy="5431536"/>
          </a:xfrm>
        </p:spPr>
        <p:txBody>
          <a:bodyPr anchor="ctr">
            <a:normAutofit/>
          </a:bodyPr>
          <a:lstStyle/>
          <a:p>
            <a:pPr marL="12700" indent="0">
              <a:lnSpc>
                <a:spcPts val="2455"/>
              </a:lnSpc>
              <a:spcBef>
                <a:spcPts val="100"/>
              </a:spcBef>
              <a:buNone/>
              <a:tabLst>
                <a:tab pos="401955" algn="l"/>
              </a:tabLst>
            </a:pPr>
            <a:r>
              <a:rPr lang="en-US" sz="2400" dirty="0">
                <a:cs typeface="Arial MT"/>
              </a:rPr>
              <a:t>Rahman </a:t>
            </a:r>
            <a:r>
              <a:rPr lang="en-US" sz="2400" i="1" dirty="0">
                <a:cs typeface="Arial MT"/>
              </a:rPr>
              <a:t>et al</a:t>
            </a:r>
            <a:r>
              <a:rPr lang="en-US" sz="2400" dirty="0">
                <a:cs typeface="Arial MT"/>
              </a:rPr>
              <a:t>. (2023) extended GPL to </a:t>
            </a:r>
            <a:r>
              <a:rPr lang="en-US" sz="2400" b="1" dirty="0">
                <a:cs typeface="Arial MT"/>
              </a:rPr>
              <a:t>partially observable </a:t>
            </a:r>
            <a:r>
              <a:rPr lang="en-US" sz="2400" dirty="0">
                <a:cs typeface="Arial MT"/>
              </a:rPr>
              <a:t>environments (</a:t>
            </a:r>
            <a:r>
              <a:rPr lang="en-US" sz="2400" b="1" dirty="0">
                <a:cs typeface="Arial MT"/>
              </a:rPr>
              <a:t>PO-GPL</a:t>
            </a:r>
            <a:r>
              <a:rPr lang="en-US" sz="2400" dirty="0">
                <a:cs typeface="Arial MT"/>
              </a:rPr>
              <a:t>)</a:t>
            </a:r>
          </a:p>
          <a:p>
            <a:pPr marL="12700" indent="0">
              <a:lnSpc>
                <a:spcPts val="2455"/>
              </a:lnSpc>
              <a:spcBef>
                <a:spcPts val="100"/>
              </a:spcBef>
              <a:buNone/>
              <a:tabLst>
                <a:tab pos="401955" algn="l"/>
              </a:tabLst>
            </a:pPr>
            <a:endParaRPr lang="en-US" sz="2400" dirty="0">
              <a:cs typeface="Arial MT"/>
            </a:endParaRPr>
          </a:p>
          <a:p>
            <a:pPr marL="12700" indent="0">
              <a:lnSpc>
                <a:spcPts val="2455"/>
              </a:lnSpc>
              <a:spcBef>
                <a:spcPts val="100"/>
              </a:spcBef>
              <a:buNone/>
              <a:tabLst>
                <a:tab pos="401955" algn="l"/>
              </a:tabLst>
            </a:pPr>
            <a:r>
              <a:rPr lang="en-US" sz="2400" dirty="0">
                <a:cs typeface="Arial MT"/>
              </a:rPr>
              <a:t>Adds beliefs about:</a:t>
            </a:r>
          </a:p>
          <a:p>
            <a:pPr marL="355600" indent="-342900">
              <a:lnSpc>
                <a:spcPts val="2455"/>
              </a:lnSpc>
              <a:spcBef>
                <a:spcPts val="100"/>
              </a:spcBef>
              <a:tabLst>
                <a:tab pos="401955" algn="l"/>
              </a:tabLst>
            </a:pPr>
            <a:r>
              <a:rPr lang="en-US" sz="2400" dirty="0">
                <a:cs typeface="Arial MT"/>
              </a:rPr>
              <a:t>environment states</a:t>
            </a:r>
          </a:p>
          <a:p>
            <a:pPr marL="355600" indent="-342900">
              <a:lnSpc>
                <a:spcPts val="2455"/>
              </a:lnSpc>
              <a:spcBef>
                <a:spcPts val="100"/>
              </a:spcBef>
              <a:tabLst>
                <a:tab pos="401955" algn="l"/>
              </a:tabLst>
            </a:pPr>
            <a:r>
              <a:rPr lang="en-US" sz="2400" b="1" dirty="0">
                <a:cs typeface="Arial MT"/>
              </a:rPr>
              <a:t>unobserved agents</a:t>
            </a:r>
            <a:r>
              <a:rPr lang="en-US" sz="2400" dirty="0">
                <a:cs typeface="Arial MT"/>
              </a:rPr>
              <a:t> to better model </a:t>
            </a:r>
            <a:r>
              <a:rPr lang="en-US" sz="2400" b="1" u="sng" dirty="0">
                <a:cs typeface="Arial MT"/>
              </a:rPr>
              <a:t>joint actions</a:t>
            </a:r>
            <a:endParaRPr lang="en-US" sz="2400" u="sng" dirty="0">
              <a:cs typeface="Arial MT"/>
            </a:endParaRPr>
          </a:p>
          <a:p>
            <a:pPr marL="355600" indent="-342900">
              <a:lnSpc>
                <a:spcPts val="2455"/>
              </a:lnSpc>
              <a:spcBef>
                <a:spcPts val="100"/>
              </a:spcBef>
              <a:tabLst>
                <a:tab pos="401955" algn="l"/>
              </a:tabLst>
            </a:pPr>
            <a:endParaRPr lang="en-US" sz="2400" u="sng" dirty="0">
              <a:cs typeface="Arial MT"/>
            </a:endParaRPr>
          </a:p>
          <a:p>
            <a:pPr marL="12700" indent="0">
              <a:lnSpc>
                <a:spcPts val="2455"/>
              </a:lnSpc>
              <a:spcBef>
                <a:spcPts val="100"/>
              </a:spcBef>
              <a:buNone/>
              <a:tabLst>
                <a:tab pos="401955" algn="l"/>
              </a:tabLst>
            </a:pPr>
            <a:r>
              <a:rPr lang="en-US" sz="2400" dirty="0">
                <a:cs typeface="Arial MT"/>
              </a:rPr>
              <a:t>Compared multiple approaches for addressing partial observability</a:t>
            </a:r>
          </a:p>
          <a:p>
            <a:pPr marL="355600" indent="-342900">
              <a:lnSpc>
                <a:spcPts val="2455"/>
              </a:lnSpc>
              <a:spcBef>
                <a:spcPts val="100"/>
              </a:spcBef>
              <a:tabLst>
                <a:tab pos="401955" algn="l"/>
              </a:tabLst>
            </a:pPr>
            <a:r>
              <a:rPr lang="en-US" sz="2400" dirty="0">
                <a:cs typeface="Arial MT"/>
              </a:rPr>
              <a:t>Encoder-decoder layers (e.g., VAE)</a:t>
            </a:r>
          </a:p>
          <a:p>
            <a:pPr marL="355600" indent="-342900">
              <a:lnSpc>
                <a:spcPts val="2455"/>
              </a:lnSpc>
              <a:spcBef>
                <a:spcPts val="100"/>
              </a:spcBef>
              <a:tabLst>
                <a:tab pos="401955" algn="l"/>
              </a:tabLst>
            </a:pPr>
            <a:r>
              <a:rPr lang="en-US" sz="2400" dirty="0">
                <a:cs typeface="Arial MT"/>
              </a:rPr>
              <a:t>Sequential Monte Carlo estimation</a:t>
            </a:r>
          </a:p>
        </p:txBody>
      </p:sp>
    </p:spTree>
    <p:extLst>
      <p:ext uri="{BB962C8B-B14F-4D97-AF65-F5344CB8AC3E}">
        <p14:creationId xmlns:p14="http://schemas.microsoft.com/office/powerpoint/2010/main" val="42823622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8A614A-A747-8B1A-FD29-9AE8F20D112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9229CF-0750-DAC2-0213-44B4B581C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4C641EBD-9F01-821E-D77C-12CCE0D05A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985B1EEC-0654-533B-B989-48818E019C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D3B907D4-FA9C-F719-E582-4826B6EEE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98AFE974-8346-E3F1-F434-12EFE292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AA1A0F60-49F6-EB88-188D-516F95C5A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54219A6-4254-DC53-6E30-AA93A68E5596}"/>
              </a:ext>
            </a:extLst>
          </p:cNvPr>
          <p:cNvSpPr>
            <a:spLocks noGrp="1"/>
          </p:cNvSpPr>
          <p:nvPr>
            <p:ph type="title"/>
          </p:nvPr>
        </p:nvSpPr>
        <p:spPr>
          <a:xfrm>
            <a:off x="1043631" y="809898"/>
            <a:ext cx="9942716" cy="1554480"/>
          </a:xfrm>
        </p:spPr>
        <p:txBody>
          <a:bodyPr anchor="ctr">
            <a:normAutofit/>
          </a:bodyPr>
          <a:lstStyle/>
          <a:p>
            <a:r>
              <a:rPr lang="en-US" sz="4800" dirty="0"/>
              <a:t>Exercise 3</a:t>
            </a:r>
          </a:p>
        </p:txBody>
      </p:sp>
      <p:sp>
        <p:nvSpPr>
          <p:cNvPr id="3" name="Content Placeholder 2">
            <a:extLst>
              <a:ext uri="{FF2B5EF4-FFF2-40B4-BE49-F238E27FC236}">
                <a16:creationId xmlns:a16="http://schemas.microsoft.com/office/drawing/2014/main" id="{13E381F7-BD0F-B531-8892-F3BBACEB12F1}"/>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strengths and weaknesses do you see with each of the methods discussed?</a:t>
            </a:r>
          </a:p>
          <a:p>
            <a:r>
              <a:rPr lang="en-US" sz="2400" dirty="0"/>
              <a:t>In terms of approximation quality, tractability, complexity of environment, etc.?</a:t>
            </a:r>
          </a:p>
        </p:txBody>
      </p:sp>
      <p:cxnSp>
        <p:nvCxnSpPr>
          <p:cNvPr id="17" name="Straight Connector 16">
            <a:extLst>
              <a:ext uri="{FF2B5EF4-FFF2-40B4-BE49-F238E27FC236}">
                <a16:creationId xmlns:a16="http://schemas.microsoft.com/office/drawing/2014/main" id="{914C6685-9E58-1C02-CCD5-48AA84ED4CA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583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08EDC8-1F90-370E-802B-5B80F15983F8}"/>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9F78583-6E61-EDEA-A853-36E6692B41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E1CCF62-429C-C493-4BFA-0310F58BFFDA}"/>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6469BD2B-E7D5-0A8A-AEC3-062A02B5C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617D673-C8A9-EDDA-765A-C9F53FFB53D7}"/>
              </a:ext>
            </a:extLst>
          </p:cNvPr>
          <p:cNvSpPr>
            <a:spLocks noGrp="1"/>
          </p:cNvSpPr>
          <p:nvPr>
            <p:ph idx="1"/>
          </p:nvPr>
        </p:nvSpPr>
        <p:spPr>
          <a:xfrm>
            <a:off x="838200" y="1929384"/>
            <a:ext cx="10515600" cy="4928616"/>
          </a:xfrm>
        </p:spPr>
        <p:txBody>
          <a:bodyPr>
            <a:normAutofit lnSpcReduction="10000"/>
          </a:bodyPr>
          <a:lstStyle/>
          <a:p>
            <a:r>
              <a:rPr lang="en-US" sz="2200" b="1" dirty="0"/>
              <a:t>Topic 1: Introduction to Open Agent Systems</a:t>
            </a:r>
            <a:r>
              <a:rPr lang="en-US" sz="2200" dirty="0"/>
              <a:t> [45 min]</a:t>
            </a:r>
          </a:p>
          <a:p>
            <a:pPr lvl="1"/>
            <a:r>
              <a:rPr lang="en-US" sz="1800" dirty="0"/>
              <a:t>Types and Sources of Openness</a:t>
            </a:r>
          </a:p>
          <a:p>
            <a:pPr lvl="1"/>
            <a:r>
              <a:rPr lang="en-US" sz="1800" dirty="0"/>
              <a:t>Challenges caused by Openness</a:t>
            </a:r>
          </a:p>
          <a:p>
            <a:pPr lvl="1"/>
            <a:r>
              <a:rPr lang="en-US" sz="1800" dirty="0"/>
              <a:t>Example Applications</a:t>
            </a:r>
            <a:br>
              <a:rPr lang="en-US" sz="2200" dirty="0"/>
            </a:br>
            <a:endParaRPr lang="en-US" sz="2200" dirty="0"/>
          </a:p>
          <a:p>
            <a:r>
              <a:rPr lang="en-US" sz="2200" b="1" dirty="0"/>
              <a:t>Topic 2: Multiagent Reasoning in OASYS</a:t>
            </a:r>
            <a:r>
              <a:rPr lang="en-US" sz="2200" dirty="0"/>
              <a:t> [50 min]</a:t>
            </a:r>
          </a:p>
          <a:p>
            <a:pPr lvl="1"/>
            <a:r>
              <a:rPr lang="en-US" sz="1800" dirty="0"/>
              <a:t>Origins of OASYS</a:t>
            </a:r>
          </a:p>
          <a:p>
            <a:pPr lvl="1"/>
            <a:r>
              <a:rPr lang="en-US" sz="1800" dirty="0"/>
              <a:t>Background: (Multiagent) Markov Decision Processes</a:t>
            </a:r>
          </a:p>
          <a:p>
            <a:pPr lvl="1"/>
            <a:r>
              <a:rPr lang="en-US" sz="1800" dirty="0"/>
              <a:t>Planning and Reinforcement Learning Solutions</a:t>
            </a:r>
            <a:br>
              <a:rPr lang="en-US" sz="1800" dirty="0"/>
            </a:br>
            <a:endParaRPr lang="en-US" sz="1800" dirty="0"/>
          </a:p>
          <a:p>
            <a:r>
              <a:rPr lang="en-US" sz="2200" b="1" dirty="0"/>
              <a:t>Topic 3: Emerging and Future Research in OASYS</a:t>
            </a:r>
            <a:r>
              <a:rPr lang="en-US" sz="2200" dirty="0"/>
              <a:t> [45 min]</a:t>
            </a:r>
          </a:p>
          <a:p>
            <a:pPr lvl="1"/>
            <a:r>
              <a:rPr lang="en-US" sz="1800" dirty="0"/>
              <a:t>Addressing scalability to many-agent systems</a:t>
            </a:r>
          </a:p>
          <a:p>
            <a:pPr lvl="1"/>
            <a:r>
              <a:rPr lang="en-US" sz="1800" dirty="0"/>
              <a:t>Focusing on Task and Type Openness</a:t>
            </a:r>
          </a:p>
          <a:p>
            <a:pPr lvl="1"/>
            <a:r>
              <a:rPr lang="en-US" sz="1800" dirty="0"/>
              <a:t>Human-AI Interactions</a:t>
            </a:r>
            <a:br>
              <a:rPr lang="en-US" sz="1800" dirty="0"/>
            </a:br>
            <a:endParaRPr lang="en-US" sz="1800" dirty="0"/>
          </a:p>
          <a:p>
            <a:r>
              <a:rPr lang="en-US" sz="2200" b="1" dirty="0"/>
              <a:t>Topic 4: MOASEI Competition and Community Discussion</a:t>
            </a:r>
            <a:r>
              <a:rPr lang="en-US" sz="2200" dirty="0"/>
              <a:t> [20 min]</a:t>
            </a:r>
          </a:p>
          <a:p>
            <a:pPr lvl="1"/>
            <a:endParaRPr lang="en-US" sz="1800" dirty="0"/>
          </a:p>
        </p:txBody>
      </p:sp>
    </p:spTree>
    <p:extLst>
      <p:ext uri="{BB962C8B-B14F-4D97-AF65-F5344CB8AC3E}">
        <p14:creationId xmlns:p14="http://schemas.microsoft.com/office/powerpoint/2010/main" val="35909753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898FF-B765-6BB3-867C-E4A65FA7C77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6F90504-C44A-0007-1DB5-7A31F97E8CDA}"/>
              </a:ext>
            </a:extLst>
          </p:cNvPr>
          <p:cNvSpPr txBox="1"/>
          <p:nvPr/>
        </p:nvSpPr>
        <p:spPr>
          <a:xfrm>
            <a:off x="3345727" y="1220793"/>
            <a:ext cx="550054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Aptos" panose="02110004020202020204"/>
                <a:ea typeface="+mn-ea"/>
                <a:cs typeface="+mn-cs"/>
              </a:rPr>
              <a:t>Intermission</a:t>
            </a:r>
          </a:p>
        </p:txBody>
      </p:sp>
      <p:sp>
        <p:nvSpPr>
          <p:cNvPr id="5" name="TextBox 4">
            <a:extLst>
              <a:ext uri="{FF2B5EF4-FFF2-40B4-BE49-F238E27FC236}">
                <a16:creationId xmlns:a16="http://schemas.microsoft.com/office/drawing/2014/main" id="{8660B0BE-11F1-9679-3DDF-B08C829E0F32}"/>
              </a:ext>
            </a:extLst>
          </p:cNvPr>
          <p:cNvSpPr txBox="1"/>
          <p:nvPr/>
        </p:nvSpPr>
        <p:spPr>
          <a:xfrm>
            <a:off x="3123078" y="2888688"/>
            <a:ext cx="626165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solidFill>
                  <a:prstClr val="black"/>
                </a:solidFill>
                <a:latin typeface="Aptos" panose="02110004020202020204"/>
              </a:rPr>
              <a:t>4</a:t>
            </a:r>
            <a:r>
              <a:rPr kumimoji="0" lang="en-US" sz="4800" b="0" i="0" u="none" strike="noStrike" kern="1200" cap="none" spc="0" normalizeH="0" baseline="0" noProof="0" dirty="0">
                <a:ln>
                  <a:noFill/>
                </a:ln>
                <a:solidFill>
                  <a:prstClr val="black"/>
                </a:solidFill>
                <a:effectLst/>
                <a:uLnTx/>
                <a:uFillTx/>
                <a:latin typeface="Aptos" panose="02110004020202020204"/>
                <a:ea typeface="+mn-ea"/>
                <a:cs typeface="+mn-cs"/>
              </a:rPr>
              <a:t>5 minute coffee break</a:t>
            </a:r>
          </a:p>
        </p:txBody>
      </p:sp>
      <p:pic>
        <p:nvPicPr>
          <p:cNvPr id="3" name="Graphic 2" descr="Coffee with solid fill">
            <a:extLst>
              <a:ext uri="{FF2B5EF4-FFF2-40B4-BE49-F238E27FC236}">
                <a16:creationId xmlns:a16="http://schemas.microsoft.com/office/drawing/2014/main" id="{3CAADB48-C0E8-22C7-E45E-1761C0FAF9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5478" y="4187251"/>
            <a:ext cx="1826294" cy="1826294"/>
          </a:xfrm>
          <a:prstGeom prst="rect">
            <a:avLst/>
          </a:prstGeom>
        </p:spPr>
      </p:pic>
      <p:pic>
        <p:nvPicPr>
          <p:cNvPr id="7" name="Graphic 6" descr="Latte Cup with solid fill">
            <a:extLst>
              <a:ext uri="{FF2B5EF4-FFF2-40B4-BE49-F238E27FC236}">
                <a16:creationId xmlns:a16="http://schemas.microsoft.com/office/drawing/2014/main" id="{729E31DD-E503-5064-943D-1CF2210AA5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10608" y="4012441"/>
            <a:ext cx="2175914" cy="2175914"/>
          </a:xfrm>
          <a:prstGeom prst="rect">
            <a:avLst/>
          </a:prstGeom>
        </p:spPr>
      </p:pic>
      <p:pic>
        <p:nvPicPr>
          <p:cNvPr id="9" name="Graphic 8" descr="Croissant with solid fill">
            <a:extLst>
              <a:ext uri="{FF2B5EF4-FFF2-40B4-BE49-F238E27FC236}">
                <a16:creationId xmlns:a16="http://schemas.microsoft.com/office/drawing/2014/main" id="{199E9079-29C9-6367-C8A0-AC224D0344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71813" y="4371981"/>
            <a:ext cx="1648373" cy="1648373"/>
          </a:xfrm>
          <a:prstGeom prst="rect">
            <a:avLst/>
          </a:prstGeom>
        </p:spPr>
      </p:pic>
    </p:spTree>
    <p:extLst>
      <p:ext uri="{BB962C8B-B14F-4D97-AF65-F5344CB8AC3E}">
        <p14:creationId xmlns:p14="http://schemas.microsoft.com/office/powerpoint/2010/main" val="21050496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68EB44-8EE5-8523-67FE-30083D2E5877}"/>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0ACA081-815D-605C-B635-CADE2E245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2216BA0-E61D-C21E-8CBA-211D0F0D7D9E}"/>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DAA38850-4E09-02D3-38E3-250C30A4C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D1459B4-D564-FF63-6448-C0A7C6142362}"/>
              </a:ext>
            </a:extLst>
          </p:cNvPr>
          <p:cNvSpPr>
            <a:spLocks noGrp="1"/>
          </p:cNvSpPr>
          <p:nvPr>
            <p:ph idx="1"/>
          </p:nvPr>
        </p:nvSpPr>
        <p:spPr>
          <a:xfrm>
            <a:off x="838200" y="1929384"/>
            <a:ext cx="10515600" cy="4928616"/>
          </a:xfrm>
        </p:spPr>
        <p:txBody>
          <a:bodyPr>
            <a:normAutofit lnSpcReduction="10000"/>
          </a:bodyPr>
          <a:lstStyle/>
          <a:p>
            <a:r>
              <a:rPr lang="en-US" sz="2200" dirty="0">
                <a:solidFill>
                  <a:schemeClr val="bg1">
                    <a:lumMod val="75000"/>
                  </a:schemeClr>
                </a:solidFill>
              </a:rPr>
              <a:t>Topic 1: Introduction to Open Agent Systems [45 min]</a:t>
            </a:r>
          </a:p>
          <a:p>
            <a:pPr lvl="1"/>
            <a:r>
              <a:rPr lang="en-US" sz="1800" dirty="0">
                <a:solidFill>
                  <a:schemeClr val="bg1">
                    <a:lumMod val="75000"/>
                  </a:schemeClr>
                </a:solidFill>
              </a:rPr>
              <a:t>Types and Sources of Openness</a:t>
            </a:r>
          </a:p>
          <a:p>
            <a:pPr lvl="1"/>
            <a:r>
              <a:rPr lang="en-US" sz="1800" dirty="0">
                <a:solidFill>
                  <a:schemeClr val="bg1">
                    <a:lumMod val="75000"/>
                  </a:schemeClr>
                </a:solidFill>
              </a:rPr>
              <a:t>Challenges caused by Openness</a:t>
            </a:r>
          </a:p>
          <a:p>
            <a:pPr lvl="1"/>
            <a:r>
              <a:rPr lang="en-US" sz="1800" dirty="0">
                <a:solidFill>
                  <a:schemeClr val="bg1">
                    <a:lumMod val="75000"/>
                  </a:schemeClr>
                </a:solidFill>
              </a:rPr>
              <a:t>Example Applications</a:t>
            </a:r>
            <a:br>
              <a:rPr lang="en-US" sz="2200" dirty="0">
                <a:solidFill>
                  <a:schemeClr val="bg1">
                    <a:lumMod val="75000"/>
                  </a:schemeClr>
                </a:solidFill>
              </a:rPr>
            </a:br>
            <a:endParaRPr lang="en-US" sz="2200" dirty="0">
              <a:solidFill>
                <a:schemeClr val="bg1">
                  <a:lumMod val="75000"/>
                </a:schemeClr>
              </a:solidFill>
            </a:endParaRPr>
          </a:p>
          <a:p>
            <a:r>
              <a:rPr lang="en-US" sz="2200" dirty="0">
                <a:solidFill>
                  <a:schemeClr val="bg1">
                    <a:lumMod val="75000"/>
                  </a:schemeClr>
                </a:solidFill>
              </a:rPr>
              <a:t>Topic 2: Multiagent Reasoning in OASYS [50 min]</a:t>
            </a:r>
          </a:p>
          <a:p>
            <a:pPr lvl="1"/>
            <a:r>
              <a:rPr lang="en-US" sz="1800" dirty="0">
                <a:solidFill>
                  <a:schemeClr val="bg1">
                    <a:lumMod val="75000"/>
                  </a:schemeClr>
                </a:solidFill>
              </a:rPr>
              <a:t>Origins of OASYS</a:t>
            </a:r>
          </a:p>
          <a:p>
            <a:pPr lvl="1"/>
            <a:r>
              <a:rPr lang="en-US" sz="1800" dirty="0">
                <a:solidFill>
                  <a:schemeClr val="bg1">
                    <a:lumMod val="75000"/>
                  </a:schemeClr>
                </a:solidFill>
              </a:rPr>
              <a:t>Background: (Multiagent) Markov Decision Processes</a:t>
            </a:r>
          </a:p>
          <a:p>
            <a:pPr lvl="1"/>
            <a:r>
              <a:rPr lang="en-US" sz="1800" dirty="0">
                <a:solidFill>
                  <a:schemeClr val="bg1">
                    <a:lumMod val="75000"/>
                  </a:schemeClr>
                </a:solidFill>
              </a:rPr>
              <a:t>Planning and Reinforcement Learning Solutions</a:t>
            </a:r>
            <a:br>
              <a:rPr lang="en-US" sz="1800" dirty="0">
                <a:solidFill>
                  <a:schemeClr val="bg1">
                    <a:lumMod val="75000"/>
                  </a:schemeClr>
                </a:solidFill>
              </a:rPr>
            </a:br>
            <a:endParaRPr lang="en-US" sz="1800" dirty="0">
              <a:solidFill>
                <a:schemeClr val="bg1">
                  <a:lumMod val="75000"/>
                </a:schemeClr>
              </a:solidFill>
            </a:endParaRPr>
          </a:p>
          <a:p>
            <a:r>
              <a:rPr lang="en-US" sz="2200" b="1" dirty="0"/>
              <a:t>Topic 3: Emerging and Future Research in OASYS</a:t>
            </a:r>
            <a:r>
              <a:rPr lang="en-US" sz="2200" dirty="0"/>
              <a:t> [45 min]</a:t>
            </a:r>
          </a:p>
          <a:p>
            <a:pPr lvl="1"/>
            <a:r>
              <a:rPr lang="en-US" sz="1800" dirty="0"/>
              <a:t>Addressing scalability to many-agent systems</a:t>
            </a:r>
          </a:p>
          <a:p>
            <a:pPr lvl="1"/>
            <a:r>
              <a:rPr lang="en-US" sz="1800" dirty="0"/>
              <a:t>Focusing on Task and Type Openness</a:t>
            </a:r>
          </a:p>
          <a:p>
            <a:pPr lvl="1"/>
            <a:r>
              <a:rPr lang="en-US" sz="1800" dirty="0"/>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4: MOASEI Competition and Community Discussion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26462171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092346-52F3-1A27-A510-06FD7933B7E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1EEEA55-F816-23A8-596A-C5D6BBC03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7D86B5B-E1FB-DDB0-1D67-AFAD8BC0BA24}"/>
              </a:ext>
            </a:extLst>
          </p:cNvPr>
          <p:cNvSpPr>
            <a:spLocks noGrp="1"/>
          </p:cNvSpPr>
          <p:nvPr>
            <p:ph type="title"/>
          </p:nvPr>
        </p:nvSpPr>
        <p:spPr>
          <a:xfrm>
            <a:off x="841248" y="548640"/>
            <a:ext cx="3600860" cy="5431536"/>
          </a:xfrm>
        </p:spPr>
        <p:txBody>
          <a:bodyPr>
            <a:normAutofit/>
          </a:bodyPr>
          <a:lstStyle/>
          <a:p>
            <a:r>
              <a:rPr lang="en-US" sz="4600" dirty="0"/>
              <a:t>Scalability to Many-Agent Systems</a:t>
            </a:r>
          </a:p>
        </p:txBody>
      </p:sp>
      <p:sp>
        <p:nvSpPr>
          <p:cNvPr id="10" name="sketch line">
            <a:extLst>
              <a:ext uri="{FF2B5EF4-FFF2-40B4-BE49-F238E27FC236}">
                <a16:creationId xmlns:a16="http://schemas.microsoft.com/office/drawing/2014/main" id="{096DFA0B-80E8-44BC-FF84-395C02A0D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2184AD40-3204-FE97-AD72-D41684AE71E7}"/>
              </a:ext>
            </a:extLst>
          </p:cNvPr>
          <p:cNvSpPr>
            <a:spLocks noGrp="1"/>
          </p:cNvSpPr>
          <p:nvPr>
            <p:ph idx="1"/>
          </p:nvPr>
        </p:nvSpPr>
        <p:spPr>
          <a:xfrm>
            <a:off x="5126418" y="552091"/>
            <a:ext cx="6224335" cy="5431536"/>
          </a:xfrm>
        </p:spPr>
        <p:txBody>
          <a:bodyPr anchor="ctr">
            <a:normAutofit/>
          </a:bodyPr>
          <a:lstStyle/>
          <a:p>
            <a:r>
              <a:rPr lang="en-US" sz="2200" dirty="0"/>
              <a:t>Most planning and reinforcement learning solutions work with a small number of agents (e.g., 2-10)</a:t>
            </a:r>
          </a:p>
          <a:p>
            <a:pPr lvl="1"/>
            <a:r>
              <a:rPr lang="en-US" sz="2000" dirty="0"/>
              <a:t>Joint action space is </a:t>
            </a:r>
            <a:r>
              <a:rPr lang="en-US" sz="2000" u="sng" dirty="0"/>
              <a:t>exponential</a:t>
            </a:r>
            <a:r>
              <a:rPr lang="en-US" sz="2000" dirty="0"/>
              <a:t> in the number of agents</a:t>
            </a:r>
          </a:p>
          <a:p>
            <a:pPr lvl="1"/>
            <a:r>
              <a:rPr lang="en-US" sz="2000" dirty="0"/>
              <a:t>Agent openness adds curse of dimensionality to presence state/coalition modeling</a:t>
            </a:r>
            <a:br>
              <a:rPr lang="en-US" sz="2000" dirty="0"/>
            </a:br>
            <a:endParaRPr lang="en-US" sz="2000" dirty="0"/>
          </a:p>
          <a:p>
            <a:r>
              <a:rPr lang="en-US" sz="2400" dirty="0"/>
              <a:t>Real-world applications often involve hundreds, thousands, or more agents</a:t>
            </a:r>
            <a:endParaRPr lang="en-US" sz="2000" dirty="0"/>
          </a:p>
          <a:p>
            <a:pPr lvl="1"/>
            <a:r>
              <a:rPr lang="en-US" sz="2000" dirty="0"/>
              <a:t>Solutions must address scalability to be of practical use</a:t>
            </a:r>
          </a:p>
        </p:txBody>
      </p:sp>
    </p:spTree>
    <p:extLst>
      <p:ext uri="{BB962C8B-B14F-4D97-AF65-F5344CB8AC3E}">
        <p14:creationId xmlns:p14="http://schemas.microsoft.com/office/powerpoint/2010/main" val="16995501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83976B-81C7-4545-936B-9887BFB6CDA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3A1F7A-A0BC-E56D-EC05-ED81A30E9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8B9229B7-CF7D-7B8A-92A0-E2F155665F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524B4FDF-40CA-2E0E-800E-BF8068CBF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8D64095F-FC69-1F0E-B5BE-98A8F63C35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A0F875A5-910B-B30C-6C48-C3B252C33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391A8B64-67C5-91EC-BCB7-1D570E5A9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B9AF55D-4730-ACC3-ADB2-C38A4C9FA9BC}"/>
              </a:ext>
            </a:extLst>
          </p:cNvPr>
          <p:cNvSpPr>
            <a:spLocks noGrp="1"/>
          </p:cNvSpPr>
          <p:nvPr>
            <p:ph type="title"/>
          </p:nvPr>
        </p:nvSpPr>
        <p:spPr>
          <a:xfrm>
            <a:off x="1043631" y="809898"/>
            <a:ext cx="9942716" cy="1554480"/>
          </a:xfrm>
        </p:spPr>
        <p:txBody>
          <a:bodyPr anchor="ctr">
            <a:normAutofit/>
          </a:bodyPr>
          <a:lstStyle/>
          <a:p>
            <a:r>
              <a:rPr lang="en-US" sz="4800" dirty="0"/>
              <a:t>Exercise 4</a:t>
            </a:r>
          </a:p>
        </p:txBody>
      </p:sp>
      <p:sp>
        <p:nvSpPr>
          <p:cNvPr id="3" name="Content Placeholder 2">
            <a:extLst>
              <a:ext uri="{FF2B5EF4-FFF2-40B4-BE49-F238E27FC236}">
                <a16:creationId xmlns:a16="http://schemas.microsoft.com/office/drawing/2014/main" id="{24115C84-99B1-14F8-B88D-FCF370B7AC7C}"/>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are some possible approaches to reasoning about openness that could scale to many-agent environments?</a:t>
            </a:r>
          </a:p>
          <a:p>
            <a:r>
              <a:rPr lang="en-US" sz="2400" dirty="0"/>
              <a:t>To handle agent openness?</a:t>
            </a:r>
          </a:p>
          <a:p>
            <a:r>
              <a:rPr lang="en-US" sz="2400" dirty="0"/>
              <a:t>To handle task openness?</a:t>
            </a:r>
          </a:p>
          <a:p>
            <a:r>
              <a:rPr lang="en-US" sz="2400" dirty="0"/>
              <a:t>To handle type openness?</a:t>
            </a:r>
          </a:p>
        </p:txBody>
      </p:sp>
      <p:cxnSp>
        <p:nvCxnSpPr>
          <p:cNvPr id="17" name="Straight Connector 16">
            <a:extLst>
              <a:ext uri="{FF2B5EF4-FFF2-40B4-BE49-F238E27FC236}">
                <a16:creationId xmlns:a16="http://schemas.microsoft.com/office/drawing/2014/main" id="{03CA7FB2-EF22-475B-1CAF-7E2C46AC01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5799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CF0B36-708A-8601-CDF1-F783CADD072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DAF9859-A0C8-5723-85B4-127C663AB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F8DAAE6-5322-A295-6949-5BAF248715EC}"/>
              </a:ext>
            </a:extLst>
          </p:cNvPr>
          <p:cNvSpPr>
            <a:spLocks noGrp="1"/>
          </p:cNvSpPr>
          <p:nvPr>
            <p:ph type="title"/>
          </p:nvPr>
        </p:nvSpPr>
        <p:spPr>
          <a:xfrm>
            <a:off x="841248" y="548640"/>
            <a:ext cx="3600860" cy="5431536"/>
          </a:xfrm>
        </p:spPr>
        <p:txBody>
          <a:bodyPr>
            <a:normAutofit/>
          </a:bodyPr>
          <a:lstStyle/>
          <a:p>
            <a:r>
              <a:rPr lang="en-US" sz="4600" dirty="0"/>
              <a:t>Scalability to Many-Agent Systems</a:t>
            </a:r>
          </a:p>
        </p:txBody>
      </p:sp>
      <p:sp>
        <p:nvSpPr>
          <p:cNvPr id="10" name="sketch line">
            <a:extLst>
              <a:ext uri="{FF2B5EF4-FFF2-40B4-BE49-F238E27FC236}">
                <a16:creationId xmlns:a16="http://schemas.microsoft.com/office/drawing/2014/main" id="{FF813A67-44AB-8EBE-CBCC-C5A09D340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D7347363-74BF-1FC6-5FDD-49904CE37C19}"/>
              </a:ext>
            </a:extLst>
          </p:cNvPr>
          <p:cNvSpPr>
            <a:spLocks noGrp="1"/>
          </p:cNvSpPr>
          <p:nvPr>
            <p:ph idx="1"/>
          </p:nvPr>
        </p:nvSpPr>
        <p:spPr>
          <a:xfrm>
            <a:off x="5126418" y="552091"/>
            <a:ext cx="6224335" cy="5431536"/>
          </a:xfrm>
        </p:spPr>
        <p:txBody>
          <a:bodyPr anchor="ctr">
            <a:normAutofit/>
          </a:bodyPr>
          <a:lstStyle/>
          <a:p>
            <a:r>
              <a:rPr lang="en-US" sz="2200" dirty="0"/>
              <a:t>Extrapolation method of Eck </a:t>
            </a:r>
            <a:r>
              <a:rPr lang="en-US" sz="2200" i="1" dirty="0"/>
              <a:t>et al</a:t>
            </a:r>
            <a:r>
              <a:rPr lang="en-US" sz="2200" dirty="0"/>
              <a:t>. (2020) scales to 50+ agents, but unknown how much farther it can go</a:t>
            </a:r>
          </a:p>
          <a:p>
            <a:endParaRPr lang="en-US" sz="2200" dirty="0"/>
          </a:p>
          <a:p>
            <a:r>
              <a:rPr lang="en-US" sz="2200" dirty="0"/>
              <a:t>In progress: exploring approaches from </a:t>
            </a:r>
            <a:r>
              <a:rPr lang="en-US" sz="2200" b="1" dirty="0"/>
              <a:t>mean-field reinforcement learning</a:t>
            </a:r>
            <a:r>
              <a:rPr lang="en-US" sz="2200" dirty="0"/>
              <a:t> to scale to thousands of agents</a:t>
            </a:r>
          </a:p>
          <a:p>
            <a:pPr lvl="1"/>
            <a:r>
              <a:rPr lang="en-US" sz="2000" dirty="0"/>
              <a:t>Learn an average behavior of the rest of the system, use to infer joint actions</a:t>
            </a:r>
          </a:p>
          <a:p>
            <a:pPr lvl="1"/>
            <a:r>
              <a:rPr lang="en-US" sz="2000" dirty="0"/>
              <a:t>Could also learn average presence of rest of the agents for agent openness</a:t>
            </a:r>
          </a:p>
          <a:p>
            <a:pPr lvl="1"/>
            <a:r>
              <a:rPr lang="en-US" sz="2000" dirty="0"/>
              <a:t>Maybe average type of the rest of the agents for type openness?</a:t>
            </a:r>
          </a:p>
        </p:txBody>
      </p:sp>
    </p:spTree>
    <p:extLst>
      <p:ext uri="{BB962C8B-B14F-4D97-AF65-F5344CB8AC3E}">
        <p14:creationId xmlns:p14="http://schemas.microsoft.com/office/powerpoint/2010/main" val="31914700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F1E272-707E-CEF1-661D-25C42E16858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800FCF8-A853-DD0F-2BA8-2C19734B3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4523A4CE-0530-304F-1BD0-8D5861DE8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0A81173-FDA3-A529-79CA-8FB24637877A}"/>
              </a:ext>
            </a:extLst>
          </p:cNvPr>
          <p:cNvSpPr>
            <a:spLocks noGrp="1"/>
          </p:cNvSpPr>
          <p:nvPr>
            <p:ph idx="1"/>
          </p:nvPr>
        </p:nvSpPr>
        <p:spPr>
          <a:xfrm>
            <a:off x="5126418" y="552091"/>
            <a:ext cx="6224335" cy="5431536"/>
          </a:xfrm>
        </p:spPr>
        <p:txBody>
          <a:bodyPr anchor="ctr">
            <a:normAutofit/>
          </a:bodyPr>
          <a:lstStyle/>
          <a:p>
            <a:r>
              <a:rPr lang="en-US" sz="2400" dirty="0"/>
              <a:t>Almost all research on decision-making in OASYS has focused on solely on agent openness</a:t>
            </a:r>
            <a:br>
              <a:rPr lang="en-US" sz="2400" dirty="0"/>
            </a:br>
            <a:endParaRPr lang="en-US" sz="2400" dirty="0"/>
          </a:p>
          <a:p>
            <a:r>
              <a:rPr lang="en-US" sz="2400" dirty="0"/>
              <a:t>How to address </a:t>
            </a:r>
            <a:r>
              <a:rPr lang="en-US" sz="2400" b="1" dirty="0"/>
              <a:t>task openness</a:t>
            </a:r>
            <a:r>
              <a:rPr lang="en-US" sz="2400" dirty="0"/>
              <a:t> is generally an open question</a:t>
            </a:r>
          </a:p>
          <a:p>
            <a:pPr lvl="1"/>
            <a:r>
              <a:rPr lang="en-US" sz="2000" dirty="0"/>
              <a:t>Especially task openness with </a:t>
            </a:r>
            <a:r>
              <a:rPr lang="en-US" sz="2000" b="1" dirty="0"/>
              <a:t>exogeneous</a:t>
            </a:r>
            <a:r>
              <a:rPr lang="en-US" sz="2000" dirty="0"/>
              <a:t> causes that are not known in advance and cannot be modeled</a:t>
            </a:r>
          </a:p>
        </p:txBody>
      </p:sp>
      <p:sp>
        <p:nvSpPr>
          <p:cNvPr id="2" name="Title 1">
            <a:extLst>
              <a:ext uri="{FF2B5EF4-FFF2-40B4-BE49-F238E27FC236}">
                <a16:creationId xmlns:a16="http://schemas.microsoft.com/office/drawing/2014/main" id="{F912E7FB-7637-785F-B09E-70F5C3853FAD}"/>
              </a:ext>
            </a:extLst>
          </p:cNvPr>
          <p:cNvSpPr>
            <a:spLocks noGrp="1"/>
          </p:cNvSpPr>
          <p:nvPr>
            <p:ph type="title"/>
          </p:nvPr>
        </p:nvSpPr>
        <p:spPr>
          <a:xfrm>
            <a:off x="841248" y="548640"/>
            <a:ext cx="3600860" cy="5431536"/>
          </a:xfrm>
        </p:spPr>
        <p:txBody>
          <a:bodyPr>
            <a:normAutofit/>
          </a:bodyPr>
          <a:lstStyle/>
          <a:p>
            <a:r>
              <a:rPr lang="en-US" sz="4600" dirty="0"/>
              <a:t>Focusing on Task Openness</a:t>
            </a:r>
          </a:p>
        </p:txBody>
      </p:sp>
    </p:spTree>
    <p:extLst>
      <p:ext uri="{BB962C8B-B14F-4D97-AF65-F5344CB8AC3E}">
        <p14:creationId xmlns:p14="http://schemas.microsoft.com/office/powerpoint/2010/main" val="8201131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3B89E5-DDA3-EB06-E8AD-BC41BD95BC6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AD1398-8C80-BCAF-2DA2-FB252F503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E2BBC58A-6C86-F8FE-5F60-F753C1E734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195BB5FA-1B78-9366-8CB9-D2BA88561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6018877A-1E87-7F22-3D05-59C30EBE9A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BB47580D-97B9-21B3-1090-72A8246C8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D712B0EF-B078-8254-CAAA-894BE8CDC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794086D-25F3-80C9-A420-E70E07D4E59F}"/>
              </a:ext>
            </a:extLst>
          </p:cNvPr>
          <p:cNvSpPr>
            <a:spLocks noGrp="1"/>
          </p:cNvSpPr>
          <p:nvPr>
            <p:ph type="title"/>
          </p:nvPr>
        </p:nvSpPr>
        <p:spPr>
          <a:xfrm>
            <a:off x="1043631" y="809898"/>
            <a:ext cx="9942716" cy="1554480"/>
          </a:xfrm>
        </p:spPr>
        <p:txBody>
          <a:bodyPr anchor="ctr">
            <a:normAutofit/>
          </a:bodyPr>
          <a:lstStyle/>
          <a:p>
            <a:r>
              <a:rPr lang="en-US" sz="4800" dirty="0"/>
              <a:t>Exercise 5</a:t>
            </a:r>
          </a:p>
        </p:txBody>
      </p:sp>
      <p:sp>
        <p:nvSpPr>
          <p:cNvPr id="3" name="Content Placeholder 2">
            <a:extLst>
              <a:ext uri="{FF2B5EF4-FFF2-40B4-BE49-F238E27FC236}">
                <a16:creationId xmlns:a16="http://schemas.microsoft.com/office/drawing/2014/main" id="{014F16CB-93E0-656B-1545-1852D569B305}"/>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are some possible approaches to reasoning about task openness?</a:t>
            </a:r>
          </a:p>
          <a:p>
            <a:r>
              <a:rPr lang="en-US" sz="2400" dirty="0"/>
              <a:t>From the planning literature?</a:t>
            </a:r>
          </a:p>
          <a:p>
            <a:r>
              <a:rPr lang="en-US" sz="2400" dirty="0"/>
              <a:t>From the reinforcement learning literature?</a:t>
            </a:r>
          </a:p>
          <a:p>
            <a:r>
              <a:rPr lang="en-US" sz="2400" dirty="0"/>
              <a:t>From the game theory literature?</a:t>
            </a:r>
          </a:p>
          <a:p>
            <a:r>
              <a:rPr lang="en-US" sz="2400" dirty="0"/>
              <a:t>From other approaches to decision-making?</a:t>
            </a:r>
          </a:p>
        </p:txBody>
      </p:sp>
      <p:cxnSp>
        <p:nvCxnSpPr>
          <p:cNvPr id="17" name="Straight Connector 16">
            <a:extLst>
              <a:ext uri="{FF2B5EF4-FFF2-40B4-BE49-F238E27FC236}">
                <a16:creationId xmlns:a16="http://schemas.microsoft.com/office/drawing/2014/main" id="{19CF099C-EDBD-87A9-8CAA-B40696D17B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9799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E6076B-BAAA-A5C4-99AD-6054066D649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42B451-6B1C-EFBF-7319-EB6A3FD01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B8EB75F1-74B3-ACE6-A2A8-50756869E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8BF895E8-078A-0122-7CC2-3609C368AEEA}"/>
              </a:ext>
            </a:extLst>
          </p:cNvPr>
          <p:cNvSpPr>
            <a:spLocks noGrp="1"/>
          </p:cNvSpPr>
          <p:nvPr>
            <p:ph idx="1"/>
          </p:nvPr>
        </p:nvSpPr>
        <p:spPr>
          <a:xfrm>
            <a:off x="5126418" y="552091"/>
            <a:ext cx="6224335" cy="5431536"/>
          </a:xfrm>
        </p:spPr>
        <p:txBody>
          <a:bodyPr anchor="ctr">
            <a:normAutofit/>
          </a:bodyPr>
          <a:lstStyle/>
          <a:p>
            <a:r>
              <a:rPr lang="en-US" sz="2200" dirty="0"/>
              <a:t>In progress: deep reinforcement learning solution called </a:t>
            </a:r>
            <a:r>
              <a:rPr lang="en-US" sz="2200" b="1" dirty="0"/>
              <a:t>Models of Hyper-Interactions under Task Openness (MOHITO)</a:t>
            </a:r>
            <a:endParaRPr lang="en-US" sz="2200" dirty="0"/>
          </a:p>
          <a:p>
            <a:pPr lvl="1"/>
            <a:r>
              <a:rPr lang="en-US" sz="2000" dirty="0"/>
              <a:t>Just accepted at UAI’2025</a:t>
            </a:r>
            <a:br>
              <a:rPr lang="en-US" sz="1800" b="1" dirty="0"/>
            </a:br>
            <a:endParaRPr lang="en-US" sz="1800" dirty="0"/>
          </a:p>
          <a:p>
            <a:r>
              <a:rPr lang="en-US" sz="2200" dirty="0"/>
              <a:t>Extend the graph-based modeling ideas of GPL to also </a:t>
            </a:r>
            <a:r>
              <a:rPr lang="en-US" sz="2200" b="1" dirty="0"/>
              <a:t>represent task features</a:t>
            </a:r>
            <a:r>
              <a:rPr lang="en-US" sz="2200" dirty="0"/>
              <a:t> and </a:t>
            </a:r>
            <a:r>
              <a:rPr lang="en-US" sz="2200" b="1" dirty="0"/>
              <a:t>relationships</a:t>
            </a:r>
            <a:r>
              <a:rPr lang="en-US" sz="2200" dirty="0"/>
              <a:t> between agents/tasks/actions</a:t>
            </a:r>
          </a:p>
          <a:p>
            <a:pPr lvl="1"/>
            <a:r>
              <a:rPr lang="en-US" sz="2000" dirty="0"/>
              <a:t>Graph structure can change from one time step to the next to include newly appearing tasks and remove disappearing tasks</a:t>
            </a:r>
          </a:p>
        </p:txBody>
      </p:sp>
      <p:sp>
        <p:nvSpPr>
          <p:cNvPr id="2" name="Title 1">
            <a:extLst>
              <a:ext uri="{FF2B5EF4-FFF2-40B4-BE49-F238E27FC236}">
                <a16:creationId xmlns:a16="http://schemas.microsoft.com/office/drawing/2014/main" id="{39F46B32-1C14-9857-45C7-170F654BCBA6}"/>
              </a:ext>
            </a:extLst>
          </p:cNvPr>
          <p:cNvSpPr>
            <a:spLocks noGrp="1"/>
          </p:cNvSpPr>
          <p:nvPr>
            <p:ph type="title"/>
          </p:nvPr>
        </p:nvSpPr>
        <p:spPr>
          <a:xfrm>
            <a:off x="841248" y="548640"/>
            <a:ext cx="3600860" cy="5431536"/>
          </a:xfrm>
        </p:spPr>
        <p:txBody>
          <a:bodyPr>
            <a:normAutofit/>
          </a:bodyPr>
          <a:lstStyle/>
          <a:p>
            <a:r>
              <a:rPr lang="en-US" sz="4600" dirty="0"/>
              <a:t>Focusing on Task Openness</a:t>
            </a:r>
          </a:p>
        </p:txBody>
      </p:sp>
    </p:spTree>
    <p:extLst>
      <p:ext uri="{BB962C8B-B14F-4D97-AF65-F5344CB8AC3E}">
        <p14:creationId xmlns:p14="http://schemas.microsoft.com/office/powerpoint/2010/main" val="16386394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FD3BE2-CC03-A282-3F78-C589295A62E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971336-C049-0430-C408-6F0302C8B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4952C92C-C925-5880-9A15-D1C32D064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CDCED6E-003B-765A-66CF-DCCE50F2C88F}"/>
              </a:ext>
            </a:extLst>
          </p:cNvPr>
          <p:cNvSpPr>
            <a:spLocks noGrp="1"/>
          </p:cNvSpPr>
          <p:nvPr>
            <p:ph type="title"/>
          </p:nvPr>
        </p:nvSpPr>
        <p:spPr>
          <a:xfrm>
            <a:off x="841248" y="548640"/>
            <a:ext cx="3600860" cy="5431536"/>
          </a:xfrm>
        </p:spPr>
        <p:txBody>
          <a:bodyPr>
            <a:normAutofit/>
          </a:bodyPr>
          <a:lstStyle/>
          <a:p>
            <a:r>
              <a:rPr lang="en-US" sz="4600" dirty="0"/>
              <a:t>Focusing on Task Openness</a:t>
            </a:r>
          </a:p>
        </p:txBody>
      </p:sp>
      <p:pic>
        <p:nvPicPr>
          <p:cNvPr id="6" name="Picture 5">
            <a:extLst>
              <a:ext uri="{FF2B5EF4-FFF2-40B4-BE49-F238E27FC236}">
                <a16:creationId xmlns:a16="http://schemas.microsoft.com/office/drawing/2014/main" id="{44E66AA4-2370-425A-EF73-F29C0AF433FC}"/>
              </a:ext>
            </a:extLst>
          </p:cNvPr>
          <p:cNvPicPr>
            <a:picLocks noChangeAspect="1"/>
          </p:cNvPicPr>
          <p:nvPr/>
        </p:nvPicPr>
        <p:blipFill>
          <a:blip r:embed="rId2"/>
          <a:stretch>
            <a:fillRect/>
          </a:stretch>
        </p:blipFill>
        <p:spPr>
          <a:xfrm>
            <a:off x="5432630" y="49051"/>
            <a:ext cx="5765800" cy="3022600"/>
          </a:xfrm>
          <a:prstGeom prst="rect">
            <a:avLst/>
          </a:prstGeom>
        </p:spPr>
      </p:pic>
      <p:pic>
        <p:nvPicPr>
          <p:cNvPr id="7" name="Picture 6">
            <a:extLst>
              <a:ext uri="{FF2B5EF4-FFF2-40B4-BE49-F238E27FC236}">
                <a16:creationId xmlns:a16="http://schemas.microsoft.com/office/drawing/2014/main" id="{2F3F50F7-84C6-D7E7-13C4-CDED13D3DA4C}"/>
              </a:ext>
            </a:extLst>
          </p:cNvPr>
          <p:cNvPicPr>
            <a:picLocks noChangeAspect="1"/>
          </p:cNvPicPr>
          <p:nvPr/>
        </p:nvPicPr>
        <p:blipFill>
          <a:blip r:embed="rId3"/>
          <a:stretch>
            <a:fillRect/>
          </a:stretch>
        </p:blipFill>
        <p:spPr>
          <a:xfrm>
            <a:off x="5692980" y="3429000"/>
            <a:ext cx="5245100" cy="3251200"/>
          </a:xfrm>
          <a:prstGeom prst="rect">
            <a:avLst/>
          </a:prstGeom>
        </p:spPr>
      </p:pic>
    </p:spTree>
    <p:extLst>
      <p:ext uri="{BB962C8B-B14F-4D97-AF65-F5344CB8AC3E}">
        <p14:creationId xmlns:p14="http://schemas.microsoft.com/office/powerpoint/2010/main" val="8399895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BBFD9B-E320-49DA-4871-F5D24B5ABE0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8C7CB1A-3306-25B8-7285-04B6DE59C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C3E13BCA-274F-5FDF-4988-AE07B3628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8D9D24B-4103-B16C-B97A-E5D88E2C7768}"/>
              </a:ext>
            </a:extLst>
          </p:cNvPr>
          <p:cNvSpPr>
            <a:spLocks noGrp="1"/>
          </p:cNvSpPr>
          <p:nvPr>
            <p:ph type="title"/>
          </p:nvPr>
        </p:nvSpPr>
        <p:spPr>
          <a:xfrm>
            <a:off x="841248" y="548640"/>
            <a:ext cx="3600860" cy="5431536"/>
          </a:xfrm>
        </p:spPr>
        <p:txBody>
          <a:bodyPr>
            <a:normAutofit/>
          </a:bodyPr>
          <a:lstStyle/>
          <a:p>
            <a:r>
              <a:rPr lang="en-US" sz="4600" dirty="0"/>
              <a:t>Focusing on Task Openness</a:t>
            </a:r>
          </a:p>
        </p:txBody>
      </p:sp>
      <p:pic>
        <p:nvPicPr>
          <p:cNvPr id="3" name="Picture 2">
            <a:extLst>
              <a:ext uri="{FF2B5EF4-FFF2-40B4-BE49-F238E27FC236}">
                <a16:creationId xmlns:a16="http://schemas.microsoft.com/office/drawing/2014/main" id="{5DE7E105-5691-2E30-420D-5CED3F40136F}"/>
              </a:ext>
            </a:extLst>
          </p:cNvPr>
          <p:cNvPicPr>
            <a:picLocks noChangeAspect="1"/>
          </p:cNvPicPr>
          <p:nvPr/>
        </p:nvPicPr>
        <p:blipFill>
          <a:blip r:embed="rId2"/>
          <a:stretch>
            <a:fillRect/>
          </a:stretch>
        </p:blipFill>
        <p:spPr>
          <a:xfrm>
            <a:off x="5673160" y="0"/>
            <a:ext cx="5911666" cy="6858000"/>
          </a:xfrm>
          <a:prstGeom prst="rect">
            <a:avLst/>
          </a:prstGeom>
        </p:spPr>
      </p:pic>
    </p:spTree>
    <p:extLst>
      <p:ext uri="{BB962C8B-B14F-4D97-AF65-F5344CB8AC3E}">
        <p14:creationId xmlns:p14="http://schemas.microsoft.com/office/powerpoint/2010/main" val="1596046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662BAE-AC58-CB98-2547-BC0A0150CE01}"/>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1FAED5E-3F27-F74A-335F-E5C696D94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9AFFEC6-ABDE-2349-5F2B-54365BA30E4A}"/>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B50E8D9E-F151-29B8-10D5-F3EF07EA8B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9D0CCC6-99EC-041F-539E-FBFF76CC511A}"/>
              </a:ext>
            </a:extLst>
          </p:cNvPr>
          <p:cNvSpPr>
            <a:spLocks noGrp="1"/>
          </p:cNvSpPr>
          <p:nvPr>
            <p:ph idx="1"/>
          </p:nvPr>
        </p:nvSpPr>
        <p:spPr>
          <a:xfrm>
            <a:off x="838200" y="1929384"/>
            <a:ext cx="10515600" cy="4928616"/>
          </a:xfrm>
        </p:spPr>
        <p:txBody>
          <a:bodyPr>
            <a:normAutofit lnSpcReduction="10000"/>
          </a:bodyPr>
          <a:lstStyle/>
          <a:p>
            <a:r>
              <a:rPr lang="en-US" sz="2200" b="1" dirty="0"/>
              <a:t>Topic 1: Introduction to Open Agent Systems</a:t>
            </a:r>
            <a:r>
              <a:rPr lang="en-US" sz="2200" dirty="0"/>
              <a:t> [45 min]</a:t>
            </a:r>
          </a:p>
          <a:p>
            <a:pPr lvl="1"/>
            <a:r>
              <a:rPr lang="en-US" sz="1800" dirty="0"/>
              <a:t>Types and Sources of Openness</a:t>
            </a:r>
          </a:p>
          <a:p>
            <a:pPr lvl="1"/>
            <a:r>
              <a:rPr lang="en-US" sz="1800" dirty="0"/>
              <a:t>Challenges caused by Openness</a:t>
            </a:r>
          </a:p>
          <a:p>
            <a:pPr lvl="1"/>
            <a:r>
              <a:rPr lang="en-US" sz="1800" dirty="0"/>
              <a:t>Example Applications</a:t>
            </a:r>
            <a:br>
              <a:rPr lang="en-US" sz="2200" dirty="0"/>
            </a:br>
            <a:endParaRPr lang="en-US" sz="2200" dirty="0"/>
          </a:p>
          <a:p>
            <a:r>
              <a:rPr lang="en-US" sz="2200" dirty="0">
                <a:solidFill>
                  <a:schemeClr val="bg1">
                    <a:lumMod val="75000"/>
                  </a:schemeClr>
                </a:solidFill>
              </a:rPr>
              <a:t>Topic 2: Multiagent Reasoning in OASYS [50 min]</a:t>
            </a:r>
          </a:p>
          <a:p>
            <a:pPr lvl="1"/>
            <a:r>
              <a:rPr lang="en-US" sz="1800" dirty="0">
                <a:solidFill>
                  <a:schemeClr val="bg1">
                    <a:lumMod val="75000"/>
                  </a:schemeClr>
                </a:solidFill>
              </a:rPr>
              <a:t>Origins of OASYS</a:t>
            </a:r>
          </a:p>
          <a:p>
            <a:pPr lvl="1"/>
            <a:r>
              <a:rPr lang="en-US" sz="1800" dirty="0">
                <a:solidFill>
                  <a:schemeClr val="bg1">
                    <a:lumMod val="75000"/>
                  </a:schemeClr>
                </a:solidFill>
              </a:rPr>
              <a:t>Background: (Multiagent) Markov Decision Processes</a:t>
            </a:r>
          </a:p>
          <a:p>
            <a:pPr lvl="1"/>
            <a:r>
              <a:rPr lang="en-US" sz="1800" dirty="0">
                <a:solidFill>
                  <a:schemeClr val="bg1">
                    <a:lumMod val="75000"/>
                  </a:schemeClr>
                </a:solidFill>
              </a:rPr>
              <a:t>Planning and Reinforcement Learning Solutions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3: Emerging and Future Research in OASYS [45 min]</a:t>
            </a:r>
          </a:p>
          <a:p>
            <a:pPr lvl="1"/>
            <a:r>
              <a:rPr lang="en-US" sz="1800" dirty="0">
                <a:solidFill>
                  <a:schemeClr val="bg1">
                    <a:lumMod val="75000"/>
                  </a:schemeClr>
                </a:solidFill>
              </a:rPr>
              <a:t>Addressing scalability to many-agent systems</a:t>
            </a:r>
          </a:p>
          <a:p>
            <a:pPr lvl="1"/>
            <a:r>
              <a:rPr lang="en-US" sz="1800" dirty="0">
                <a:solidFill>
                  <a:schemeClr val="bg1">
                    <a:lumMod val="75000"/>
                  </a:schemeClr>
                </a:solidFill>
              </a:rPr>
              <a:t>Focusing on Task and Type Openness</a:t>
            </a:r>
          </a:p>
          <a:p>
            <a:pPr lvl="1"/>
            <a:r>
              <a:rPr lang="en-US" sz="1800" dirty="0">
                <a:solidFill>
                  <a:schemeClr val="bg1">
                    <a:lumMod val="75000"/>
                  </a:schemeClr>
                </a:solidFill>
              </a:rPr>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4: MOASEI Competition and Community Discussion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144894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8340EE-F7D5-A06E-5DB4-65544576808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553CE7-E6BE-B89D-8510-017FB3DADD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D4DC6364-1CA8-D1D3-79F5-01A0B0CADE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D696BC6F-898C-D751-0F38-910D5F7CDD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17A896A5-253F-CE69-600C-896DBB7DE7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D9D0B54C-2B48-4246-DCB2-2D070B029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456EEC78-2E70-9BDC-76DF-8295F8ABE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C807988-6E8C-7873-AB85-C1A034785B43}"/>
              </a:ext>
            </a:extLst>
          </p:cNvPr>
          <p:cNvSpPr>
            <a:spLocks noGrp="1"/>
          </p:cNvSpPr>
          <p:nvPr>
            <p:ph type="title"/>
          </p:nvPr>
        </p:nvSpPr>
        <p:spPr>
          <a:xfrm>
            <a:off x="1043631" y="809898"/>
            <a:ext cx="9942716" cy="1554480"/>
          </a:xfrm>
        </p:spPr>
        <p:txBody>
          <a:bodyPr anchor="ctr">
            <a:normAutofit/>
          </a:bodyPr>
          <a:lstStyle/>
          <a:p>
            <a:r>
              <a:rPr lang="en-US" sz="4800" dirty="0"/>
              <a:t>Exercise 6</a:t>
            </a:r>
          </a:p>
        </p:txBody>
      </p:sp>
      <p:sp>
        <p:nvSpPr>
          <p:cNvPr id="3" name="Content Placeholder 2">
            <a:extLst>
              <a:ext uri="{FF2B5EF4-FFF2-40B4-BE49-F238E27FC236}">
                <a16:creationId xmlns:a16="http://schemas.microsoft.com/office/drawing/2014/main" id="{82746D07-E9D7-1E8A-7F98-FE69EA5032EE}"/>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are some possible approaches to reasoning about type openness?</a:t>
            </a:r>
          </a:p>
          <a:p>
            <a:r>
              <a:rPr lang="en-US" sz="2400" dirty="0"/>
              <a:t>From the planning literature?</a:t>
            </a:r>
          </a:p>
          <a:p>
            <a:r>
              <a:rPr lang="en-US" sz="2400" dirty="0"/>
              <a:t>From the reinforcement learning literature?</a:t>
            </a:r>
          </a:p>
          <a:p>
            <a:r>
              <a:rPr lang="en-US" sz="2400" dirty="0"/>
              <a:t>From the game theory literature?</a:t>
            </a:r>
          </a:p>
          <a:p>
            <a:r>
              <a:rPr lang="en-US" sz="2400" dirty="0"/>
              <a:t>From other approaches to decision-making?</a:t>
            </a:r>
          </a:p>
        </p:txBody>
      </p:sp>
      <p:cxnSp>
        <p:nvCxnSpPr>
          <p:cNvPr id="17" name="Straight Connector 16">
            <a:extLst>
              <a:ext uri="{FF2B5EF4-FFF2-40B4-BE49-F238E27FC236}">
                <a16:creationId xmlns:a16="http://schemas.microsoft.com/office/drawing/2014/main" id="{DEFE3A36-717B-64AD-CBCA-54BD2BA8D7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0265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A4F310-54DC-7ACB-5188-53CEFB67FC7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9726B30-3977-5A1F-A9E4-DEC2E3153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78178511-9325-7BF1-28D7-32FBA30953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F4BF226-79F0-E041-38CE-DB6521D39D0D}"/>
              </a:ext>
            </a:extLst>
          </p:cNvPr>
          <p:cNvSpPr>
            <a:spLocks noGrp="1"/>
          </p:cNvSpPr>
          <p:nvPr>
            <p:ph idx="1"/>
          </p:nvPr>
        </p:nvSpPr>
        <p:spPr>
          <a:xfrm>
            <a:off x="5126418" y="552091"/>
            <a:ext cx="6224335" cy="5431536"/>
          </a:xfrm>
        </p:spPr>
        <p:txBody>
          <a:bodyPr anchor="ctr">
            <a:normAutofit/>
          </a:bodyPr>
          <a:lstStyle/>
          <a:p>
            <a:r>
              <a:rPr lang="en-US" sz="2200" dirty="0"/>
              <a:t>The presences of </a:t>
            </a:r>
            <a:r>
              <a:rPr lang="en-US" sz="2200" b="1" u="sng" dirty="0"/>
              <a:t>humans</a:t>
            </a:r>
            <a:r>
              <a:rPr lang="en-US" sz="2200" b="1" dirty="0"/>
              <a:t> as agents</a:t>
            </a:r>
            <a:r>
              <a:rPr lang="en-US" sz="2200" dirty="0"/>
              <a:t> often creates an OASYS:</a:t>
            </a:r>
          </a:p>
          <a:p>
            <a:pPr lvl="1"/>
            <a:r>
              <a:rPr lang="en-US" sz="2000" b="1" dirty="0"/>
              <a:t>Agent openness</a:t>
            </a:r>
            <a:r>
              <a:rPr lang="en-US" sz="2000" dirty="0"/>
              <a:t>: humans join and leave systems for a variety of reasons</a:t>
            </a:r>
          </a:p>
          <a:p>
            <a:pPr lvl="1"/>
            <a:r>
              <a:rPr lang="en-US" sz="2000" b="1" dirty="0"/>
              <a:t>Task openness</a:t>
            </a:r>
            <a:r>
              <a:rPr lang="en-US" sz="2000" dirty="0"/>
              <a:t>: people often have simultaneous tasks from outside the system</a:t>
            </a:r>
          </a:p>
          <a:p>
            <a:pPr lvl="1"/>
            <a:r>
              <a:rPr lang="en-US" sz="2000" b="1" dirty="0"/>
              <a:t>Type openness</a:t>
            </a:r>
            <a:r>
              <a:rPr lang="en-US" sz="2000" dirty="0"/>
              <a:t>: humans change roles frequently</a:t>
            </a:r>
            <a:br>
              <a:rPr lang="en-US" sz="2000" dirty="0"/>
            </a:br>
            <a:endParaRPr lang="en-US" sz="2000" dirty="0"/>
          </a:p>
          <a:p>
            <a:r>
              <a:rPr lang="en-US" sz="2400" dirty="0"/>
              <a:t>Properly reasoning about </a:t>
            </a:r>
            <a:r>
              <a:rPr lang="en-US" sz="2400" b="1" i="1" dirty="0"/>
              <a:t>longitudinal</a:t>
            </a:r>
            <a:r>
              <a:rPr lang="en-US" sz="2400" dirty="0"/>
              <a:t> Human-AI interactions requires OASYS-based solutions</a:t>
            </a:r>
          </a:p>
        </p:txBody>
      </p:sp>
      <p:sp>
        <p:nvSpPr>
          <p:cNvPr id="2" name="Title 1">
            <a:extLst>
              <a:ext uri="{FF2B5EF4-FFF2-40B4-BE49-F238E27FC236}">
                <a16:creationId xmlns:a16="http://schemas.microsoft.com/office/drawing/2014/main" id="{641925E9-03BD-438A-DA47-F029B4544CCF}"/>
              </a:ext>
            </a:extLst>
          </p:cNvPr>
          <p:cNvSpPr>
            <a:spLocks noGrp="1"/>
          </p:cNvSpPr>
          <p:nvPr>
            <p:ph type="title"/>
          </p:nvPr>
        </p:nvSpPr>
        <p:spPr>
          <a:xfrm>
            <a:off x="841248" y="548640"/>
            <a:ext cx="3600860" cy="5431536"/>
          </a:xfrm>
        </p:spPr>
        <p:txBody>
          <a:bodyPr>
            <a:normAutofit/>
          </a:bodyPr>
          <a:lstStyle/>
          <a:p>
            <a:r>
              <a:rPr lang="en-US" sz="4600" dirty="0"/>
              <a:t>Human-AI Interactions</a:t>
            </a:r>
          </a:p>
        </p:txBody>
      </p:sp>
    </p:spTree>
    <p:extLst>
      <p:ext uri="{BB962C8B-B14F-4D97-AF65-F5344CB8AC3E}">
        <p14:creationId xmlns:p14="http://schemas.microsoft.com/office/powerpoint/2010/main" val="6246009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7F672D-EDE3-AFA3-26BC-1390C6C0041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EDE94C-5FF0-2B61-05CD-2BE7FD4E1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862F05BB-6695-F29E-5408-1FA98F109E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2512FC58-BF74-1BEC-2887-47E4973FA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AD39E134-12DE-4EA3-C349-3D2A108D0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7F4FFFD4-BFB7-5248-9C23-BDA98BF94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CD8F2EF8-F483-67B9-2BAE-A6858B44E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DF9555B-2AC3-D264-61DD-819DB34F0DAC}"/>
              </a:ext>
            </a:extLst>
          </p:cNvPr>
          <p:cNvSpPr>
            <a:spLocks noGrp="1"/>
          </p:cNvSpPr>
          <p:nvPr>
            <p:ph type="title"/>
          </p:nvPr>
        </p:nvSpPr>
        <p:spPr>
          <a:xfrm>
            <a:off x="1043631" y="809898"/>
            <a:ext cx="9942716" cy="1554480"/>
          </a:xfrm>
        </p:spPr>
        <p:txBody>
          <a:bodyPr anchor="ctr">
            <a:normAutofit/>
          </a:bodyPr>
          <a:lstStyle/>
          <a:p>
            <a:r>
              <a:rPr lang="en-US" sz="4800" dirty="0"/>
              <a:t>Exercise 7</a:t>
            </a:r>
          </a:p>
        </p:txBody>
      </p:sp>
      <p:sp>
        <p:nvSpPr>
          <p:cNvPr id="3" name="Content Placeholder 2">
            <a:extLst>
              <a:ext uri="{FF2B5EF4-FFF2-40B4-BE49-F238E27FC236}">
                <a16:creationId xmlns:a16="http://schemas.microsoft.com/office/drawing/2014/main" id="{15251569-63C3-B1FA-DB9B-5A54717BAB8C}"/>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are some specific ways that humans-in-the-loop create OASYS?</a:t>
            </a:r>
          </a:p>
          <a:p>
            <a:r>
              <a:rPr lang="en-US" sz="2400" dirty="0"/>
              <a:t>Agent openness?</a:t>
            </a:r>
          </a:p>
          <a:p>
            <a:r>
              <a:rPr lang="en-US" sz="2400" dirty="0"/>
              <a:t>Task openness?</a:t>
            </a:r>
          </a:p>
          <a:p>
            <a:r>
              <a:rPr lang="en-US" sz="2400" dirty="0"/>
              <a:t>Type openness?</a:t>
            </a:r>
          </a:p>
        </p:txBody>
      </p:sp>
      <p:cxnSp>
        <p:nvCxnSpPr>
          <p:cNvPr id="17" name="Straight Connector 16">
            <a:extLst>
              <a:ext uri="{FF2B5EF4-FFF2-40B4-BE49-F238E27FC236}">
                <a16:creationId xmlns:a16="http://schemas.microsoft.com/office/drawing/2014/main" id="{D06BD6D1-3CD7-136E-B97F-A63279801C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6824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8E7CB-B38F-6F2D-DD4F-3EE07FD3DB8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D7CD3B3-25D5-0D55-456C-98BA3E515D73}"/>
              </a:ext>
            </a:extLst>
          </p:cNvPr>
          <p:cNvSpPr txBox="1"/>
          <p:nvPr/>
        </p:nvSpPr>
        <p:spPr>
          <a:xfrm>
            <a:off x="3345727" y="2352907"/>
            <a:ext cx="550054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Aptos" panose="02110004020202020204"/>
                <a:ea typeface="+mn-ea"/>
                <a:cs typeface="+mn-cs"/>
              </a:rPr>
              <a:t>Intermission</a:t>
            </a:r>
          </a:p>
        </p:txBody>
      </p:sp>
      <p:sp>
        <p:nvSpPr>
          <p:cNvPr id="5" name="TextBox 4">
            <a:extLst>
              <a:ext uri="{FF2B5EF4-FFF2-40B4-BE49-F238E27FC236}">
                <a16:creationId xmlns:a16="http://schemas.microsoft.com/office/drawing/2014/main" id="{8DE99A73-9C0F-D7AD-0059-C66CE7141F2F}"/>
              </a:ext>
            </a:extLst>
          </p:cNvPr>
          <p:cNvSpPr txBox="1"/>
          <p:nvPr/>
        </p:nvSpPr>
        <p:spPr>
          <a:xfrm>
            <a:off x="3865356" y="4042317"/>
            <a:ext cx="446128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Aptos" panose="02110004020202020204"/>
                <a:ea typeface="+mn-ea"/>
                <a:cs typeface="+mn-cs"/>
              </a:rPr>
              <a:t>10 minute break</a:t>
            </a:r>
          </a:p>
        </p:txBody>
      </p:sp>
    </p:spTree>
    <p:extLst>
      <p:ext uri="{BB962C8B-B14F-4D97-AF65-F5344CB8AC3E}">
        <p14:creationId xmlns:p14="http://schemas.microsoft.com/office/powerpoint/2010/main" val="6471730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956452-1435-F8B4-74A1-8547D11D29E5}"/>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32F63CC-2C98-A91B-3519-135DF8518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DA43812-CDAD-AA58-81E2-C1C7237AD180}"/>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A603DF55-280A-2D4F-B179-192C82AEE8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6A75B48C-57A1-A10B-74C2-D7C1412B67D0}"/>
              </a:ext>
            </a:extLst>
          </p:cNvPr>
          <p:cNvSpPr>
            <a:spLocks noGrp="1"/>
          </p:cNvSpPr>
          <p:nvPr>
            <p:ph idx="1"/>
          </p:nvPr>
        </p:nvSpPr>
        <p:spPr>
          <a:xfrm>
            <a:off x="838200" y="1929384"/>
            <a:ext cx="10515600" cy="4928616"/>
          </a:xfrm>
        </p:spPr>
        <p:txBody>
          <a:bodyPr>
            <a:normAutofit lnSpcReduction="10000"/>
          </a:bodyPr>
          <a:lstStyle/>
          <a:p>
            <a:r>
              <a:rPr lang="en-US" sz="2200" dirty="0">
                <a:solidFill>
                  <a:schemeClr val="bg1">
                    <a:lumMod val="75000"/>
                  </a:schemeClr>
                </a:solidFill>
              </a:rPr>
              <a:t>Topic 1: Introduction to Open Agent Systems [45 min]</a:t>
            </a:r>
          </a:p>
          <a:p>
            <a:pPr lvl="1"/>
            <a:r>
              <a:rPr lang="en-US" sz="1800" dirty="0">
                <a:solidFill>
                  <a:schemeClr val="bg1">
                    <a:lumMod val="75000"/>
                  </a:schemeClr>
                </a:solidFill>
              </a:rPr>
              <a:t>Types and Sources of Openness</a:t>
            </a:r>
          </a:p>
          <a:p>
            <a:pPr lvl="1"/>
            <a:r>
              <a:rPr lang="en-US" sz="1800" dirty="0">
                <a:solidFill>
                  <a:schemeClr val="bg1">
                    <a:lumMod val="75000"/>
                  </a:schemeClr>
                </a:solidFill>
              </a:rPr>
              <a:t>Challenges caused by Openness</a:t>
            </a:r>
          </a:p>
          <a:p>
            <a:pPr lvl="1"/>
            <a:r>
              <a:rPr lang="en-US" sz="1800" dirty="0">
                <a:solidFill>
                  <a:schemeClr val="bg1">
                    <a:lumMod val="75000"/>
                  </a:schemeClr>
                </a:solidFill>
              </a:rPr>
              <a:t>Example Applications</a:t>
            </a:r>
            <a:br>
              <a:rPr lang="en-US" sz="2200" dirty="0">
                <a:solidFill>
                  <a:schemeClr val="bg1">
                    <a:lumMod val="75000"/>
                  </a:schemeClr>
                </a:solidFill>
              </a:rPr>
            </a:br>
            <a:endParaRPr lang="en-US" sz="2200" dirty="0">
              <a:solidFill>
                <a:schemeClr val="bg1">
                  <a:lumMod val="75000"/>
                </a:schemeClr>
              </a:solidFill>
            </a:endParaRPr>
          </a:p>
          <a:p>
            <a:r>
              <a:rPr lang="en-US" sz="2200" dirty="0">
                <a:solidFill>
                  <a:schemeClr val="bg1">
                    <a:lumMod val="75000"/>
                  </a:schemeClr>
                </a:solidFill>
              </a:rPr>
              <a:t>Topic 2: Multiagent Reasoning in OASYS [50 min]</a:t>
            </a:r>
          </a:p>
          <a:p>
            <a:pPr lvl="1"/>
            <a:r>
              <a:rPr lang="en-US" sz="1800" dirty="0">
                <a:solidFill>
                  <a:schemeClr val="bg1">
                    <a:lumMod val="75000"/>
                  </a:schemeClr>
                </a:solidFill>
              </a:rPr>
              <a:t>Origins of OASYS</a:t>
            </a:r>
          </a:p>
          <a:p>
            <a:pPr lvl="1"/>
            <a:r>
              <a:rPr lang="en-US" sz="1800" dirty="0">
                <a:solidFill>
                  <a:schemeClr val="bg1">
                    <a:lumMod val="75000"/>
                  </a:schemeClr>
                </a:solidFill>
              </a:rPr>
              <a:t>Background: (Multiagent) Markov Decision Processes</a:t>
            </a:r>
          </a:p>
          <a:p>
            <a:pPr lvl="1"/>
            <a:r>
              <a:rPr lang="en-US" sz="1800" dirty="0">
                <a:solidFill>
                  <a:schemeClr val="bg1">
                    <a:lumMod val="75000"/>
                  </a:schemeClr>
                </a:solidFill>
              </a:rPr>
              <a:t>Planning and Reinforcement Learning Solutions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3: Emerging and Future Research in OASYS [45 min]</a:t>
            </a:r>
          </a:p>
          <a:p>
            <a:pPr lvl="1"/>
            <a:r>
              <a:rPr lang="en-US" sz="1800" dirty="0">
                <a:solidFill>
                  <a:schemeClr val="bg1">
                    <a:lumMod val="75000"/>
                  </a:schemeClr>
                </a:solidFill>
              </a:rPr>
              <a:t>Addressing scalability to many-agent systems</a:t>
            </a:r>
          </a:p>
          <a:p>
            <a:pPr lvl="1"/>
            <a:r>
              <a:rPr lang="en-US" sz="1800" dirty="0">
                <a:solidFill>
                  <a:schemeClr val="bg1">
                    <a:lumMod val="75000"/>
                  </a:schemeClr>
                </a:solidFill>
              </a:rPr>
              <a:t>Focusing on Task and Type Openness</a:t>
            </a:r>
          </a:p>
          <a:p>
            <a:pPr lvl="1"/>
            <a:r>
              <a:rPr lang="en-US" sz="1800" dirty="0">
                <a:solidFill>
                  <a:schemeClr val="bg1">
                    <a:lumMod val="75000"/>
                  </a:schemeClr>
                </a:solidFill>
              </a:rPr>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b="1" dirty="0"/>
              <a:t>Topic 4: MOASEI Competition and Community Discussion</a:t>
            </a:r>
            <a:r>
              <a:rPr lang="en-US" sz="2200" dirty="0"/>
              <a:t>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13197304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135C7C-18AF-F53F-1586-594FBC515C1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12C75-20C4-CDB6-F57B-E357BAA41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65B09E0-214A-D747-7FA7-AAE2F13625AD}"/>
              </a:ext>
            </a:extLst>
          </p:cNvPr>
          <p:cNvSpPr>
            <a:spLocks noGrp="1"/>
          </p:cNvSpPr>
          <p:nvPr>
            <p:ph type="title"/>
          </p:nvPr>
        </p:nvSpPr>
        <p:spPr>
          <a:xfrm>
            <a:off x="841248" y="548640"/>
            <a:ext cx="3600860" cy="5431536"/>
          </a:xfrm>
        </p:spPr>
        <p:txBody>
          <a:bodyPr>
            <a:normAutofit/>
          </a:bodyPr>
          <a:lstStyle/>
          <a:p>
            <a:r>
              <a:rPr lang="en-US" sz="4600" dirty="0"/>
              <a:t>MOASEI Competition</a:t>
            </a:r>
          </a:p>
        </p:txBody>
      </p:sp>
      <p:sp>
        <p:nvSpPr>
          <p:cNvPr id="10" name="sketch line">
            <a:extLst>
              <a:ext uri="{FF2B5EF4-FFF2-40B4-BE49-F238E27FC236}">
                <a16:creationId xmlns:a16="http://schemas.microsoft.com/office/drawing/2014/main" id="{09553C3B-B05F-6E5A-035C-2C3106A4B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006C3A58-C651-BD12-DB75-4DE6E5723F8F}"/>
              </a:ext>
            </a:extLst>
          </p:cNvPr>
          <p:cNvSpPr>
            <a:spLocks noGrp="1"/>
          </p:cNvSpPr>
          <p:nvPr>
            <p:ph idx="1"/>
          </p:nvPr>
        </p:nvSpPr>
        <p:spPr>
          <a:xfrm>
            <a:off x="5126418" y="552091"/>
            <a:ext cx="6224335" cy="5431536"/>
          </a:xfrm>
        </p:spPr>
        <p:txBody>
          <a:bodyPr anchor="ctr">
            <a:normAutofit/>
          </a:bodyPr>
          <a:lstStyle/>
          <a:p>
            <a:r>
              <a:rPr lang="en-US" sz="2400" dirty="0"/>
              <a:t>New competition series @ AAMAS</a:t>
            </a:r>
          </a:p>
          <a:p>
            <a:pPr lvl="1"/>
            <a:r>
              <a:rPr lang="en-US" sz="2000" dirty="0"/>
              <a:t>Meeting: This afternoon in Joliet A!</a:t>
            </a:r>
            <a:br>
              <a:rPr lang="en-US" sz="1800" dirty="0"/>
            </a:br>
            <a:endParaRPr lang="en-US" sz="1800" dirty="0"/>
          </a:p>
          <a:p>
            <a:r>
              <a:rPr lang="en-US" sz="2400" b="1" dirty="0"/>
              <a:t>Goal</a:t>
            </a:r>
            <a:r>
              <a:rPr lang="en-US" sz="2400" dirty="0"/>
              <a:t>: encourage more participation in studying OASYS within multiagent systems</a:t>
            </a:r>
            <a:br>
              <a:rPr lang="en-US" sz="2200" dirty="0"/>
            </a:br>
            <a:endParaRPr lang="en-US" sz="2200" dirty="0"/>
          </a:p>
          <a:p>
            <a:r>
              <a:rPr lang="en-US" sz="2400" dirty="0"/>
              <a:t>Explore strengths and weaknesses of reinforcement learning and planning solutions in OASYS</a:t>
            </a:r>
            <a:endParaRPr lang="en-US" sz="2000" dirty="0"/>
          </a:p>
        </p:txBody>
      </p:sp>
    </p:spTree>
    <p:extLst>
      <p:ext uri="{BB962C8B-B14F-4D97-AF65-F5344CB8AC3E}">
        <p14:creationId xmlns:p14="http://schemas.microsoft.com/office/powerpoint/2010/main" val="21255757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2703BD-8242-43C3-0CE0-27AA55EE628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0B36B8-6079-74A9-6648-C5485A321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F153044-321B-D389-C184-202CA0C908A2}"/>
              </a:ext>
            </a:extLst>
          </p:cNvPr>
          <p:cNvSpPr>
            <a:spLocks noGrp="1"/>
          </p:cNvSpPr>
          <p:nvPr>
            <p:ph type="title"/>
          </p:nvPr>
        </p:nvSpPr>
        <p:spPr>
          <a:xfrm>
            <a:off x="841248" y="548640"/>
            <a:ext cx="3600860" cy="5431536"/>
          </a:xfrm>
        </p:spPr>
        <p:txBody>
          <a:bodyPr>
            <a:normAutofit/>
          </a:bodyPr>
          <a:lstStyle/>
          <a:p>
            <a:r>
              <a:rPr lang="en-US" sz="4600" dirty="0"/>
              <a:t>MOASEI Competition</a:t>
            </a:r>
          </a:p>
        </p:txBody>
      </p:sp>
      <p:sp>
        <p:nvSpPr>
          <p:cNvPr id="10" name="sketch line">
            <a:extLst>
              <a:ext uri="{FF2B5EF4-FFF2-40B4-BE49-F238E27FC236}">
                <a16:creationId xmlns:a16="http://schemas.microsoft.com/office/drawing/2014/main" id="{77E715B9-AEF9-08ED-5C78-531EACAA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1D59E2A-7122-92B6-2A9E-B06EED08395A}"/>
              </a:ext>
            </a:extLst>
          </p:cNvPr>
          <p:cNvSpPr>
            <a:spLocks noGrp="1"/>
          </p:cNvSpPr>
          <p:nvPr>
            <p:ph idx="1"/>
          </p:nvPr>
        </p:nvSpPr>
        <p:spPr>
          <a:xfrm>
            <a:off x="5126418" y="552091"/>
            <a:ext cx="6860840" cy="5431536"/>
          </a:xfrm>
        </p:spPr>
        <p:txBody>
          <a:bodyPr anchor="ctr">
            <a:normAutofit/>
          </a:bodyPr>
          <a:lstStyle/>
          <a:p>
            <a:r>
              <a:rPr lang="en-US" sz="2400" dirty="0"/>
              <a:t>Three tracks:</a:t>
            </a:r>
          </a:p>
          <a:p>
            <a:pPr lvl="1"/>
            <a:r>
              <a:rPr lang="en-US" sz="2000" b="1" dirty="0"/>
              <a:t>Track 1</a:t>
            </a:r>
            <a:r>
              <a:rPr lang="en-US" sz="2000" dirty="0"/>
              <a:t>: Agent openness in Cybersecurity Defense</a:t>
            </a:r>
          </a:p>
          <a:p>
            <a:pPr lvl="1"/>
            <a:r>
              <a:rPr lang="en-US" sz="2000" b="1" dirty="0"/>
              <a:t>Track 2</a:t>
            </a:r>
            <a:r>
              <a:rPr lang="en-US" sz="2000" dirty="0"/>
              <a:t>: Task openness in Dynamic Ridesharing</a:t>
            </a:r>
          </a:p>
          <a:p>
            <a:pPr lvl="1"/>
            <a:r>
              <a:rPr lang="en-US" sz="2000" b="1" dirty="0"/>
              <a:t>Track 3</a:t>
            </a:r>
            <a:r>
              <a:rPr lang="en-US" sz="2000" dirty="0"/>
              <a:t>: Agent &amp; Task openness in Wildfire Suppression</a:t>
            </a:r>
          </a:p>
        </p:txBody>
      </p:sp>
    </p:spTree>
    <p:extLst>
      <p:ext uri="{BB962C8B-B14F-4D97-AF65-F5344CB8AC3E}">
        <p14:creationId xmlns:p14="http://schemas.microsoft.com/office/powerpoint/2010/main" val="2837422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4E3F4A-0C53-7DE5-D98D-ACFBA1BA3FE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F807353-CA09-5F71-513E-850A28315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339124B-85BF-1A9D-413E-CC07CE196659}"/>
              </a:ext>
            </a:extLst>
          </p:cNvPr>
          <p:cNvSpPr>
            <a:spLocks noGrp="1"/>
          </p:cNvSpPr>
          <p:nvPr>
            <p:ph type="title"/>
          </p:nvPr>
        </p:nvSpPr>
        <p:spPr>
          <a:xfrm>
            <a:off x="841248" y="548640"/>
            <a:ext cx="3600860" cy="5431536"/>
          </a:xfrm>
        </p:spPr>
        <p:txBody>
          <a:bodyPr>
            <a:normAutofit/>
          </a:bodyPr>
          <a:lstStyle/>
          <a:p>
            <a:r>
              <a:rPr lang="en-US" sz="4600" dirty="0"/>
              <a:t>Community Discussion</a:t>
            </a:r>
          </a:p>
        </p:txBody>
      </p:sp>
      <p:sp>
        <p:nvSpPr>
          <p:cNvPr id="10" name="sketch line">
            <a:extLst>
              <a:ext uri="{FF2B5EF4-FFF2-40B4-BE49-F238E27FC236}">
                <a16:creationId xmlns:a16="http://schemas.microsoft.com/office/drawing/2014/main" id="{D02C8118-1AC6-6899-7770-CD6595A56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74C0D61-FEE1-9E99-AD4A-0D742664C48C}"/>
              </a:ext>
            </a:extLst>
          </p:cNvPr>
          <p:cNvSpPr>
            <a:spLocks noGrp="1"/>
          </p:cNvSpPr>
          <p:nvPr>
            <p:ph idx="1"/>
          </p:nvPr>
        </p:nvSpPr>
        <p:spPr>
          <a:xfrm>
            <a:off x="5126418" y="552091"/>
            <a:ext cx="6224335" cy="5431536"/>
          </a:xfrm>
        </p:spPr>
        <p:txBody>
          <a:bodyPr anchor="ctr">
            <a:normAutofit/>
          </a:bodyPr>
          <a:lstStyle/>
          <a:p>
            <a:r>
              <a:rPr lang="en-US" sz="2400" dirty="0"/>
              <a:t>What </a:t>
            </a:r>
            <a:r>
              <a:rPr lang="en-US" sz="2400" b="1" dirty="0"/>
              <a:t>opportunities</a:t>
            </a:r>
            <a:r>
              <a:rPr lang="en-US" sz="2400" dirty="0"/>
              <a:t> do you see in studying OASYS?</a:t>
            </a:r>
          </a:p>
          <a:p>
            <a:endParaRPr lang="en-US" sz="2400" dirty="0"/>
          </a:p>
          <a:p>
            <a:r>
              <a:rPr lang="en-US" sz="2400" dirty="0"/>
              <a:t>What are some </a:t>
            </a:r>
            <a:r>
              <a:rPr lang="en-US" sz="2400" b="1" dirty="0"/>
              <a:t>challenges</a:t>
            </a:r>
            <a:r>
              <a:rPr lang="en-US" sz="2400" dirty="0"/>
              <a:t> that we did not discuss today?</a:t>
            </a:r>
            <a:endParaRPr lang="en-US" sz="2000" dirty="0"/>
          </a:p>
        </p:txBody>
      </p:sp>
    </p:spTree>
    <p:extLst>
      <p:ext uri="{BB962C8B-B14F-4D97-AF65-F5344CB8AC3E}">
        <p14:creationId xmlns:p14="http://schemas.microsoft.com/office/powerpoint/2010/main" val="17582590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1B9FDD-E46E-421F-63DB-791289DFC848}"/>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3C6C935-92DF-B5AB-2ACA-07DE3AAC8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4189856-FE31-212E-F594-83E0C4B74E3D}"/>
              </a:ext>
            </a:extLst>
          </p:cNvPr>
          <p:cNvSpPr>
            <a:spLocks noGrp="1"/>
          </p:cNvSpPr>
          <p:nvPr>
            <p:ph type="title"/>
          </p:nvPr>
        </p:nvSpPr>
        <p:spPr>
          <a:xfrm>
            <a:off x="838200" y="365125"/>
            <a:ext cx="10515600" cy="1325563"/>
          </a:xfrm>
        </p:spPr>
        <p:txBody>
          <a:bodyPr>
            <a:normAutofit/>
          </a:bodyPr>
          <a:lstStyle/>
          <a:p>
            <a:r>
              <a:rPr lang="en-US" sz="5400" dirty="0"/>
              <a:t>References</a:t>
            </a:r>
          </a:p>
        </p:txBody>
      </p:sp>
      <p:sp>
        <p:nvSpPr>
          <p:cNvPr id="24" name="sketch line">
            <a:extLst>
              <a:ext uri="{FF2B5EF4-FFF2-40B4-BE49-F238E27FC236}">
                <a16:creationId xmlns:a16="http://schemas.microsoft.com/office/drawing/2014/main" id="{57F48F19-E794-8E0F-9A70-41E743ADF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2FF61DC-010B-0F88-6891-41ACC6F8DC8A}"/>
              </a:ext>
            </a:extLst>
          </p:cNvPr>
          <p:cNvSpPr>
            <a:spLocks noGrp="1"/>
          </p:cNvSpPr>
          <p:nvPr>
            <p:ph idx="1"/>
          </p:nvPr>
        </p:nvSpPr>
        <p:spPr>
          <a:xfrm>
            <a:off x="838200" y="1929384"/>
            <a:ext cx="10515600" cy="4928616"/>
          </a:xfrm>
        </p:spPr>
        <p:txBody>
          <a:bodyPr>
            <a:normAutofit fontScale="85000" lnSpcReduction="20000"/>
          </a:bodyPr>
          <a:lstStyle/>
          <a:p>
            <a:pPr marL="298450" lvl="1" indent="-285750"/>
            <a:r>
              <a:rPr lang="en-US" sz="1100" b="0" i="0" u="none" strike="noStrike" dirty="0">
                <a:effectLst/>
                <a:latin typeface="Open Sans" panose="020B0606030504020204" pitchFamily="34" charset="0"/>
              </a:rPr>
              <a:t>Bellman, R. 1957. “A Markovian Decision Process.” </a:t>
            </a:r>
            <a:r>
              <a:rPr lang="en-US" sz="1100" b="0" i="1" u="none" strike="noStrike" dirty="0">
                <a:effectLst/>
                <a:latin typeface="Open Sans" panose="020B0606030504020204" pitchFamily="34" charset="0"/>
              </a:rPr>
              <a:t>Indiana University Mathematics Journal</a:t>
            </a:r>
            <a:r>
              <a:rPr lang="en-US" sz="1100" b="0" i="0" u="none" strike="noStrike" dirty="0">
                <a:effectLst/>
                <a:latin typeface="Open Sans" panose="020B0606030504020204" pitchFamily="34" charset="0"/>
              </a:rPr>
              <a:t>  </a:t>
            </a:r>
            <a:r>
              <a:rPr lang="en-US" sz="1100" b="1" i="0" u="none" strike="noStrike" dirty="0">
                <a:effectLst/>
                <a:latin typeface="Open Sans" panose="020B0606030504020204" pitchFamily="34" charset="0"/>
              </a:rPr>
              <a:t>6</a:t>
            </a:r>
            <a:r>
              <a:rPr lang="en-US" sz="1100" b="0" i="0" u="none" strike="noStrike" dirty="0">
                <a:effectLst/>
                <a:latin typeface="Open Sans" panose="020B0606030504020204" pitchFamily="34" charset="0"/>
              </a:rPr>
              <a:t>:  679–684.</a:t>
            </a:r>
          </a:p>
          <a:p>
            <a:pPr marL="298450" lvl="1" indent="-285750"/>
            <a:r>
              <a:rPr lang="en-US" sz="1100" b="0" i="0" u="none" strike="noStrike" dirty="0">
                <a:effectLst/>
                <a:latin typeface="Open Sans" panose="020B0606030504020204" pitchFamily="34" charset="0"/>
              </a:rPr>
              <a:t>Bernstein, D. S., R. Givan, N. Immerman, and S. Zilberstein. 2002. “The Complexity of Decentralized Control of Markov Decision Processes.” </a:t>
            </a:r>
            <a:r>
              <a:rPr lang="en-US" sz="1100" b="0" i="1" u="none" strike="noStrike" dirty="0">
                <a:effectLst/>
                <a:latin typeface="Open Sans" panose="020B0606030504020204" pitchFamily="34" charset="0"/>
              </a:rPr>
              <a:t>Mathematics of Operations Research</a:t>
            </a:r>
            <a:r>
              <a:rPr lang="en-US" sz="1100" b="0" i="0" u="none" strike="noStrike" dirty="0">
                <a:effectLst/>
                <a:latin typeface="Open Sans" panose="020B0606030504020204" pitchFamily="34" charset="0"/>
              </a:rPr>
              <a:t>  </a:t>
            </a:r>
            <a:r>
              <a:rPr lang="en-US" sz="1100" b="1" i="0" u="none" strike="noStrike" dirty="0">
                <a:effectLst/>
                <a:latin typeface="Open Sans" panose="020B0606030504020204" pitchFamily="34" charset="0"/>
              </a:rPr>
              <a:t>27</a:t>
            </a:r>
            <a:r>
              <a:rPr lang="en-US" sz="1100" b="0" i="0" u="none" strike="noStrike" dirty="0">
                <a:effectLst/>
                <a:latin typeface="Open Sans" panose="020B0606030504020204" pitchFamily="34" charset="0"/>
              </a:rPr>
              <a:t>(4):  819–840.</a:t>
            </a:r>
          </a:p>
          <a:p>
            <a:pPr marL="298450" lvl="1" indent="-285750"/>
            <a:r>
              <a:rPr lang="en-US" sz="1000" b="0" i="0" u="none" strike="noStrike" dirty="0" err="1">
                <a:solidFill>
                  <a:srgbClr val="1C1D1E"/>
                </a:solidFill>
                <a:effectLst/>
                <a:latin typeface="Open Sans" panose="020B0606030504020204" pitchFamily="34" charset="0"/>
              </a:rPr>
              <a:t>Calmet</a:t>
            </a:r>
            <a:r>
              <a:rPr lang="en-US" sz="1000" b="0" i="0" u="none" strike="noStrike" dirty="0">
                <a:solidFill>
                  <a:srgbClr val="1C1D1E"/>
                </a:solidFill>
                <a:effectLst/>
                <a:latin typeface="Open Sans" panose="020B0606030504020204" pitchFamily="34" charset="0"/>
              </a:rPr>
              <a:t>, J., A. </a:t>
            </a:r>
            <a:r>
              <a:rPr lang="en-US" sz="1000" b="0" i="0" u="none" strike="noStrike" dirty="0" err="1">
                <a:solidFill>
                  <a:srgbClr val="1C1D1E"/>
                </a:solidFill>
                <a:effectLst/>
                <a:latin typeface="Open Sans" panose="020B0606030504020204" pitchFamily="34" charset="0"/>
              </a:rPr>
              <a:t>Daemi</a:t>
            </a:r>
            <a:r>
              <a:rPr lang="en-US" sz="1000" b="0" i="0" u="none" strike="noStrike" dirty="0">
                <a:solidFill>
                  <a:srgbClr val="1C1D1E"/>
                </a:solidFill>
                <a:effectLst/>
                <a:latin typeface="Open Sans" panose="020B0606030504020204" pitchFamily="34" charset="0"/>
              </a:rPr>
              <a:t>, R. </a:t>
            </a:r>
            <a:r>
              <a:rPr lang="en-US" sz="1000" b="0" i="0" u="none" strike="noStrike" dirty="0" err="1">
                <a:solidFill>
                  <a:srgbClr val="1C1D1E"/>
                </a:solidFill>
                <a:effectLst/>
                <a:latin typeface="Open Sans" panose="020B0606030504020204" pitchFamily="34" charset="0"/>
              </a:rPr>
              <a:t>Endsuleit</a:t>
            </a:r>
            <a:r>
              <a:rPr lang="en-US" sz="1000" b="0" i="0" u="none" strike="noStrike" dirty="0">
                <a:solidFill>
                  <a:srgbClr val="1C1D1E"/>
                </a:solidFill>
                <a:effectLst/>
                <a:latin typeface="Open Sans" panose="020B0606030504020204" pitchFamily="34" charset="0"/>
              </a:rPr>
              <a:t>, and T. Mie. 2004. “A Liberal Approach to Openness in Societies of Agents.” In </a:t>
            </a:r>
            <a:r>
              <a:rPr lang="en-US" sz="1000" b="0" i="1" u="none" strike="noStrike" dirty="0">
                <a:solidFill>
                  <a:srgbClr val="1C1D1E"/>
                </a:solidFill>
                <a:effectLst/>
                <a:latin typeface="Open Sans" panose="020B0606030504020204" pitchFamily="34" charset="0"/>
              </a:rPr>
              <a:t>Engineering Societies in the Agents World IV, Lecture Notes in Computer Science</a:t>
            </a:r>
            <a:r>
              <a:rPr lang="en-US" sz="1000" b="0" i="0" u="none" strike="noStrike" dirty="0">
                <a:solidFill>
                  <a:srgbClr val="1C1D1E"/>
                </a:solidFill>
                <a:effectLst/>
                <a:latin typeface="Open Sans" panose="020B0606030504020204" pitchFamily="34" charset="0"/>
              </a:rPr>
              <a:t>, volume </a:t>
            </a:r>
            <a:r>
              <a:rPr lang="en-US" sz="1000" i="0" u="none" strike="noStrike" dirty="0">
                <a:solidFill>
                  <a:srgbClr val="1C1D1E"/>
                </a:solidFill>
                <a:effectLst/>
                <a:latin typeface="Open Sans" panose="020B0606030504020204" pitchFamily="34" charset="0"/>
              </a:rPr>
              <a:t>3071</a:t>
            </a:r>
            <a:r>
              <a:rPr lang="en-US" sz="1000" b="0" i="0" u="none" strike="noStrike" dirty="0">
                <a:solidFill>
                  <a:srgbClr val="1C1D1E"/>
                </a:solidFill>
                <a:effectLst/>
                <a:latin typeface="Open Sans" panose="020B0606030504020204" pitchFamily="34" charset="0"/>
              </a:rPr>
              <a:t>,  81–92. Berlin: Springer.</a:t>
            </a:r>
          </a:p>
          <a:p>
            <a:pPr marL="298450" lvl="1" indent="-285750"/>
            <a:r>
              <a:rPr lang="en-US" sz="1000" b="0" i="0" u="none" strike="noStrike" dirty="0">
                <a:solidFill>
                  <a:srgbClr val="1C1D1E"/>
                </a:solidFill>
                <a:effectLst/>
                <a:latin typeface="Open Sans" panose="020B0606030504020204" pitchFamily="34" charset="0"/>
              </a:rPr>
              <a:t>Chandrasekaran, M., A. Eck, P. Doshi, and L. Soh. 2016. “Individual Planning in Open and Typed Agent Systems.” In  </a:t>
            </a:r>
            <a:r>
              <a:rPr lang="en-US" sz="1000" b="0" i="1" u="none" strike="noStrike" dirty="0">
                <a:solidFill>
                  <a:srgbClr val="1C1D1E"/>
                </a:solidFill>
                <a:effectLst/>
                <a:latin typeface="Open Sans" panose="020B0606030504020204" pitchFamily="34" charset="0"/>
              </a:rPr>
              <a:t>Proceedings of the Thirty-Second Conference on Uncertainty in Artificial Intelligence, UAI'16</a:t>
            </a:r>
            <a:r>
              <a:rPr lang="en-US" sz="1000" b="0" i="0" u="none" strike="noStrike" dirty="0">
                <a:solidFill>
                  <a:srgbClr val="1C1D1E"/>
                </a:solidFill>
                <a:effectLst/>
                <a:latin typeface="Open Sans" panose="020B0606030504020204" pitchFamily="34" charset="0"/>
              </a:rPr>
              <a:t>,  82–91. Arlington, Virginia, USA: AUAI Press.</a:t>
            </a:r>
            <a:endParaRPr lang="en-US" sz="1000" b="0" i="0" u="none" strike="noStrike" dirty="0">
              <a:effectLst/>
              <a:latin typeface="Open Sans" panose="020B0606030504020204" pitchFamily="34" charset="0"/>
            </a:endParaRPr>
          </a:p>
          <a:p>
            <a:pPr marL="298450" lvl="1" indent="-285750"/>
            <a:r>
              <a:rPr lang="en-US" sz="1000" b="0" i="0" u="none" strike="noStrike" dirty="0">
                <a:solidFill>
                  <a:srgbClr val="1C1D1E"/>
                </a:solidFill>
                <a:effectLst/>
                <a:latin typeface="Open Sans" panose="020B0606030504020204" pitchFamily="34" charset="0"/>
              </a:rPr>
              <a:t>Chen, B., X. Chen, A. Timsina, and L.-K. Soh. 2015. “Considering Agent and Task Openness in Ad Hoc Team Formation (Extended Abstract).” In  </a:t>
            </a:r>
            <a:r>
              <a:rPr lang="en-US" sz="1000" b="0" i="1" u="none" strike="noStrike" dirty="0">
                <a:solidFill>
                  <a:srgbClr val="1C1D1E"/>
                </a:solidFill>
                <a:effectLst/>
                <a:latin typeface="Open Sans" panose="020B0606030504020204" pitchFamily="34" charset="0"/>
              </a:rPr>
              <a:t>International Conference on Autonomous Agents and Multiagent Systems (AAMAS)</a:t>
            </a:r>
            <a:r>
              <a:rPr lang="en-US" sz="1000" b="0" i="0" u="none" strike="noStrike" dirty="0">
                <a:solidFill>
                  <a:srgbClr val="1C1D1E"/>
                </a:solidFill>
                <a:effectLst/>
                <a:latin typeface="Open Sans" panose="020B0606030504020204" pitchFamily="34" charset="0"/>
              </a:rPr>
              <a:t>,  1861–1862.</a:t>
            </a:r>
            <a:endParaRPr lang="en-US" sz="1000" b="0" i="0" u="none" strike="noStrike" dirty="0">
              <a:effectLst/>
              <a:latin typeface="Open Sans" panose="020B0606030504020204" pitchFamily="34" charset="0"/>
            </a:endParaRPr>
          </a:p>
          <a:p>
            <a:pPr marL="298450" lvl="1" indent="-285750"/>
            <a:r>
              <a:rPr lang="en-US" sz="1000" b="0" i="0" u="none" strike="noStrike" dirty="0">
                <a:effectLst/>
                <a:latin typeface="Open Sans" panose="020B0606030504020204" pitchFamily="34" charset="0"/>
              </a:rPr>
              <a:t>Chen, B., A. </a:t>
            </a:r>
            <a:r>
              <a:rPr lang="en-US" sz="1000" i="0" u="none" strike="noStrike" dirty="0">
                <a:effectLst/>
                <a:latin typeface="Open Sans" panose="020B0606030504020204" pitchFamily="34" charset="0"/>
              </a:rPr>
              <a:t>Eck, and L.-K.</a:t>
            </a:r>
            <a:r>
              <a:rPr lang="en-US" sz="1000" b="0" i="0" u="none" strike="noStrike" dirty="0">
                <a:effectLst/>
                <a:latin typeface="Open Sans" panose="020B0606030504020204" pitchFamily="34" charset="0"/>
              </a:rPr>
              <a:t> Soh. 2016. “Collaborative Human Task Assignment for Open Systems (Extended Abstract)”. In Proceedings of the 15th International Conference on Autonomous Agents and Multiagent Systems (AAMAS’16), </a:t>
            </a:r>
            <a:r>
              <a:rPr lang="en-US" sz="1000" b="0" i="0" u="none" strike="noStrike" dirty="0" err="1">
                <a:effectLst/>
                <a:latin typeface="Open Sans" panose="020B0606030504020204" pitchFamily="34" charset="0"/>
              </a:rPr>
              <a:t>Thangarajah</a:t>
            </a:r>
            <a:r>
              <a:rPr lang="en-US" sz="1000" b="0" i="0" u="none" strike="noStrike" dirty="0">
                <a:effectLst/>
                <a:latin typeface="Open Sans" panose="020B0606030504020204" pitchFamily="34" charset="0"/>
              </a:rPr>
              <a:t>, Tuyls, Jonker, and Marsella (eds.), Singapore, May 9-13, 2016.</a:t>
            </a:r>
          </a:p>
          <a:p>
            <a:pPr marL="298450" lvl="1" indent="-285750"/>
            <a:r>
              <a:rPr lang="en-US" sz="1000" b="0" i="0" u="none" strike="noStrike" dirty="0">
                <a:solidFill>
                  <a:srgbClr val="1C1D1E"/>
                </a:solidFill>
                <a:effectLst/>
                <a:latin typeface="Open Sans" panose="020B0606030504020204" pitchFamily="34" charset="0"/>
              </a:rPr>
              <a:t>Cohen, J., J.-S. </a:t>
            </a:r>
            <a:r>
              <a:rPr lang="en-US" sz="1000" b="0" i="0" u="none" strike="noStrike" dirty="0" err="1">
                <a:solidFill>
                  <a:srgbClr val="1C1D1E"/>
                </a:solidFill>
                <a:effectLst/>
                <a:latin typeface="Open Sans" panose="020B0606030504020204" pitchFamily="34" charset="0"/>
              </a:rPr>
              <a:t>Dibangoye</a:t>
            </a:r>
            <a:r>
              <a:rPr lang="en-US" sz="1000" b="0" i="0" u="none" strike="noStrike" dirty="0">
                <a:solidFill>
                  <a:srgbClr val="1C1D1E"/>
                </a:solidFill>
                <a:effectLst/>
                <a:latin typeface="Open Sans" panose="020B0606030504020204" pitchFamily="34" charset="0"/>
              </a:rPr>
              <a:t>, and A.-I. </a:t>
            </a:r>
            <a:r>
              <a:rPr lang="en-US" sz="1000" b="0" i="0" u="none" strike="noStrike" dirty="0" err="1">
                <a:solidFill>
                  <a:srgbClr val="1C1D1E"/>
                </a:solidFill>
                <a:effectLst/>
                <a:latin typeface="Open Sans" panose="020B0606030504020204" pitchFamily="34" charset="0"/>
              </a:rPr>
              <a:t>Mouaddib</a:t>
            </a:r>
            <a:r>
              <a:rPr lang="en-US" sz="1000" b="0" i="0" u="none" strike="noStrike" dirty="0">
                <a:solidFill>
                  <a:srgbClr val="1C1D1E"/>
                </a:solidFill>
                <a:effectLst/>
                <a:latin typeface="Open Sans" panose="020B0606030504020204" pitchFamily="34" charset="0"/>
              </a:rPr>
              <a:t>. 2017. “Open Decentralized POMDPs.” In  </a:t>
            </a:r>
            <a:r>
              <a:rPr lang="en-US" sz="1000" b="0" i="1" u="none" strike="noStrike" dirty="0">
                <a:solidFill>
                  <a:srgbClr val="1C1D1E"/>
                </a:solidFill>
                <a:effectLst/>
                <a:latin typeface="Open Sans" panose="020B0606030504020204" pitchFamily="34" charset="0"/>
              </a:rPr>
              <a:t>2017 IEEE 29th International Conference on Tools with Artificial Intelligence (ICTAI)</a:t>
            </a:r>
            <a:r>
              <a:rPr lang="en-US" sz="1000" b="0" i="0" u="none" strike="noStrike" dirty="0">
                <a:solidFill>
                  <a:srgbClr val="1C1D1E"/>
                </a:solidFill>
                <a:effectLst/>
                <a:latin typeface="Open Sans" panose="020B0606030504020204" pitchFamily="34" charset="0"/>
              </a:rPr>
              <a:t>,  977–984.</a:t>
            </a:r>
            <a:endParaRPr lang="en-US" sz="1000" dirty="0">
              <a:solidFill>
                <a:srgbClr val="1C1D1E"/>
              </a:solidFill>
              <a:latin typeface="Open Sans" panose="020B0606030504020204" pitchFamily="34" charset="0"/>
            </a:endParaRPr>
          </a:p>
          <a:p>
            <a:pPr marL="298450" lvl="1" indent="-285750"/>
            <a:r>
              <a:rPr lang="en-US" sz="1000" b="0" i="0" u="none" strike="noStrike" dirty="0">
                <a:solidFill>
                  <a:srgbClr val="1C1D1E"/>
                </a:solidFill>
                <a:effectLst/>
                <a:latin typeface="Open Sans" panose="020B0606030504020204" pitchFamily="34" charset="0"/>
              </a:rPr>
              <a:t>Eck, A., M. Shah, P. Doshi, and L. Soh. 2020. “Scalable Decision-Theoretic Planning in Open and Typed Multiagent Systems.” In  </a:t>
            </a:r>
            <a:r>
              <a:rPr lang="en-US" sz="1000" b="0" i="1" u="none" strike="noStrike" dirty="0">
                <a:solidFill>
                  <a:srgbClr val="1C1D1E"/>
                </a:solidFill>
                <a:effectLst/>
                <a:latin typeface="Open Sans" panose="020B0606030504020204" pitchFamily="34" charset="0"/>
              </a:rPr>
              <a:t>Proceedings of the Thirty-Fourth AAAI Conference on Artificial Intelligence, AAAI’20</a:t>
            </a:r>
            <a:r>
              <a:rPr lang="en-US" sz="1000" b="0" i="0" u="none" strike="noStrike" dirty="0">
                <a:solidFill>
                  <a:srgbClr val="1C1D1E"/>
                </a:solidFill>
                <a:effectLst/>
                <a:latin typeface="Open Sans" panose="020B0606030504020204" pitchFamily="34" charset="0"/>
              </a:rPr>
              <a:t>.</a:t>
            </a:r>
          </a:p>
          <a:p>
            <a:pPr marL="298450" lvl="1" indent="-285750"/>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Eck, A., L-K. Soh, &amp; P. Doshi. 2023. Decision making in open agent systems. </a:t>
            </a:r>
            <a:r>
              <a:rPr kumimoji="0" lang="en-US" sz="1000" b="0" i="1"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AI Magazine</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44(4): 508-523.</a:t>
            </a:r>
          </a:p>
          <a:p>
            <a:pPr marL="298450" lvl="1" indent="-285750"/>
            <a:r>
              <a:rPr lang="en-US" sz="1000" b="0" i="0" u="none" strike="noStrike" dirty="0">
                <a:effectLst/>
                <a:latin typeface="Open Sans" panose="020B0606030504020204" pitchFamily="34" charset="0"/>
              </a:rPr>
              <a:t>Gmytrasiewicz, P. J., and P. Doshi. 2005. “A Framework for Sequential Planning in Multiagent Settings.” </a:t>
            </a:r>
            <a:r>
              <a:rPr lang="en-US" sz="1000" b="0" i="1" u="none" strike="noStrike" dirty="0">
                <a:effectLst/>
                <a:latin typeface="Open Sans" panose="020B0606030504020204" pitchFamily="34" charset="0"/>
              </a:rPr>
              <a:t>Journal of Artificial Intelligence Research</a:t>
            </a:r>
            <a:r>
              <a:rPr lang="en-US" sz="1000" b="0" i="0" u="none" strike="noStrike" dirty="0">
                <a:effectLst/>
                <a:latin typeface="Open Sans" panose="020B0606030504020204" pitchFamily="34" charset="0"/>
              </a:rPr>
              <a:t>  </a:t>
            </a:r>
            <a:r>
              <a:rPr lang="en-US" sz="1000" b="1" i="0" u="none" strike="noStrike" dirty="0">
                <a:effectLst/>
                <a:latin typeface="Open Sans" panose="020B0606030504020204" pitchFamily="34" charset="0"/>
              </a:rPr>
              <a:t>24</a:t>
            </a:r>
            <a:r>
              <a:rPr lang="en-US" sz="1000" b="0" i="0" u="none" strike="noStrike" dirty="0">
                <a:effectLst/>
                <a:latin typeface="Open Sans" panose="020B0606030504020204" pitchFamily="34" charset="0"/>
              </a:rPr>
              <a:t>:  49–79. </a:t>
            </a:r>
          </a:p>
          <a:p>
            <a:pPr marL="298450" lvl="1" indent="-285750"/>
            <a:r>
              <a:rPr lang="en-US" sz="1000" b="0" i="0" u="none" strike="noStrike" dirty="0">
                <a:effectLst/>
                <a:latin typeface="Open Sans" panose="020B0606030504020204" pitchFamily="34" charset="0"/>
              </a:rPr>
              <a:t>Gmytrasiewicz, P. 2020. “How to do Things with Words: A Bayesian Approach.” </a:t>
            </a:r>
            <a:r>
              <a:rPr lang="en-US" sz="1000" b="0" i="1" u="none" strike="noStrike" dirty="0">
                <a:effectLst/>
                <a:latin typeface="Open Sans" panose="020B0606030504020204" pitchFamily="34" charset="0"/>
              </a:rPr>
              <a:t>Journal of Artificial Intelligence Research</a:t>
            </a:r>
            <a:r>
              <a:rPr lang="en-US" sz="1000" b="0" i="0" u="none" strike="noStrike" dirty="0">
                <a:effectLst/>
                <a:latin typeface="Open Sans" panose="020B0606030504020204" pitchFamily="34" charset="0"/>
              </a:rPr>
              <a:t>  </a:t>
            </a:r>
            <a:r>
              <a:rPr lang="en-US" sz="1000" b="1" i="0" u="none" strike="noStrike" dirty="0">
                <a:effectLst/>
                <a:latin typeface="Open Sans" panose="020B0606030504020204" pitchFamily="34" charset="0"/>
              </a:rPr>
              <a:t>68</a:t>
            </a:r>
            <a:r>
              <a:rPr lang="en-US" sz="1000" b="0" i="0" u="none" strike="noStrike" dirty="0">
                <a:effectLst/>
                <a:latin typeface="Open Sans" panose="020B0606030504020204" pitchFamily="34" charset="0"/>
              </a:rPr>
              <a:t>:  753–776.</a:t>
            </a:r>
          </a:p>
          <a:p>
            <a:pPr marL="298450" lvl="1" indent="-285750"/>
            <a:r>
              <a:rPr lang="en-US" sz="1000" b="0" i="0" u="none" strike="noStrike" dirty="0">
                <a:effectLst/>
                <a:latin typeface="Open Sans" panose="020B0606030504020204" pitchFamily="34" charset="0"/>
              </a:rPr>
              <a:t>Hoang, T. N., and K. H. Low. 2013. “Interactive POMDP Lite: Towards Practical Planning to Predict and Exploit Intentions for Interacting with Self-Interested Agents.” In  </a:t>
            </a:r>
            <a:r>
              <a:rPr lang="en-US" sz="1000" b="0" i="1" u="none" strike="noStrike" dirty="0">
                <a:effectLst/>
                <a:latin typeface="Open Sans" panose="020B0606030504020204" pitchFamily="34" charset="0"/>
              </a:rPr>
              <a:t>23rd International Joint Conference on AI (IJCAI)</a:t>
            </a:r>
            <a:r>
              <a:rPr lang="en-US" sz="1000" b="0" i="0" u="none" strike="noStrike" dirty="0">
                <a:effectLst/>
                <a:latin typeface="Open Sans" panose="020B0606030504020204" pitchFamily="34" charset="0"/>
              </a:rPr>
              <a:t>.</a:t>
            </a:r>
          </a:p>
          <a:p>
            <a:pPr marL="298450" lvl="1" indent="-285750"/>
            <a:r>
              <a:rPr lang="en-US" sz="1000" b="0" i="0" u="none" strike="noStrike" dirty="0">
                <a:effectLst/>
                <a:latin typeface="Open Sans" panose="020B0606030504020204" pitchFamily="34" charset="0"/>
              </a:rPr>
              <a:t>Huynh, T. D., N. R. Jennings, and N. R. Shadbolt. 2006. “An Integrated Trust and Reputation Model for Open Multi-Agent Systems.” </a:t>
            </a:r>
            <a:r>
              <a:rPr lang="en-US" sz="1000" b="0" i="1" u="none" strike="noStrike" dirty="0">
                <a:effectLst/>
                <a:latin typeface="Open Sans" panose="020B0606030504020204" pitchFamily="34" charset="0"/>
              </a:rPr>
              <a:t>Autonomous Agents and Multi-Agent Systems</a:t>
            </a:r>
            <a:r>
              <a:rPr lang="en-US" sz="1000" b="0" i="0" u="none" strike="noStrike" dirty="0">
                <a:effectLst/>
                <a:latin typeface="Open Sans" panose="020B0606030504020204" pitchFamily="34" charset="0"/>
              </a:rPr>
              <a:t>  </a:t>
            </a:r>
            <a:r>
              <a:rPr lang="en-US" sz="1000" b="1" i="0" u="none" strike="noStrike" dirty="0">
                <a:effectLst/>
                <a:latin typeface="Open Sans" panose="020B0606030504020204" pitchFamily="34" charset="0"/>
              </a:rPr>
              <a:t>13</a:t>
            </a:r>
            <a:r>
              <a:rPr lang="en-US" sz="1000" b="0" i="0" u="none" strike="noStrike" dirty="0">
                <a:effectLst/>
                <a:latin typeface="Open Sans" panose="020B0606030504020204" pitchFamily="34" charset="0"/>
              </a:rPr>
              <a:t>(2):  119–154.</a:t>
            </a:r>
          </a:p>
          <a:p>
            <a:pPr marL="298450" lvl="1" indent="-285750"/>
            <a:r>
              <a:rPr lang="en-US" sz="1000" b="0" i="0" u="none" strike="noStrike" dirty="0" err="1">
                <a:solidFill>
                  <a:srgbClr val="1C1D1E"/>
                </a:solidFill>
                <a:effectLst/>
                <a:latin typeface="Open Sans" panose="020B0606030504020204" pitchFamily="34" charset="0"/>
              </a:rPr>
              <a:t>Jamroga</a:t>
            </a:r>
            <a:r>
              <a:rPr lang="en-US" sz="1000" b="0" i="0" u="none" strike="noStrike" dirty="0">
                <a:solidFill>
                  <a:srgbClr val="1C1D1E"/>
                </a:solidFill>
                <a:effectLst/>
                <a:latin typeface="Open Sans" panose="020B0606030504020204" pitchFamily="34" charset="0"/>
              </a:rPr>
              <a:t>, W., A. </a:t>
            </a:r>
            <a:r>
              <a:rPr lang="en-US" sz="1000" b="0" i="0" u="none" strike="noStrike" dirty="0" err="1">
                <a:solidFill>
                  <a:srgbClr val="1C1D1E"/>
                </a:solidFill>
                <a:effectLst/>
                <a:latin typeface="Open Sans" panose="020B0606030504020204" pitchFamily="34" charset="0"/>
              </a:rPr>
              <a:t>Meski</a:t>
            </a:r>
            <a:r>
              <a:rPr lang="en-US" sz="1000" b="0" i="0" u="none" strike="noStrike" dirty="0">
                <a:solidFill>
                  <a:srgbClr val="1C1D1E"/>
                </a:solidFill>
                <a:effectLst/>
                <a:latin typeface="Open Sans" panose="020B0606030504020204" pitchFamily="34" charset="0"/>
              </a:rPr>
              <a:t>, and M. </a:t>
            </a:r>
            <a:r>
              <a:rPr lang="en-US" sz="1000" b="0" i="0" u="none" strike="noStrike" dirty="0" err="1">
                <a:solidFill>
                  <a:srgbClr val="1C1D1E"/>
                </a:solidFill>
                <a:effectLst/>
                <a:latin typeface="Open Sans" panose="020B0606030504020204" pitchFamily="34" charset="0"/>
              </a:rPr>
              <a:t>Szreter</a:t>
            </a:r>
            <a:r>
              <a:rPr lang="en-US" sz="1000" b="0" i="0" u="none" strike="noStrike" dirty="0">
                <a:solidFill>
                  <a:srgbClr val="1C1D1E"/>
                </a:solidFill>
                <a:effectLst/>
                <a:latin typeface="Open Sans" panose="020B0606030504020204" pitchFamily="34" charset="0"/>
              </a:rPr>
              <a:t>. 2013. “Modularity and Openness in Modeling Multi-Agent Systems.” In  </a:t>
            </a:r>
            <a:r>
              <a:rPr lang="en-US" sz="1000" b="0" i="1" u="none" strike="noStrike" dirty="0">
                <a:solidFill>
                  <a:srgbClr val="1C1D1E"/>
                </a:solidFill>
                <a:effectLst/>
                <a:latin typeface="Open Sans" panose="020B0606030504020204" pitchFamily="34" charset="0"/>
              </a:rPr>
              <a:t>Fourth International Symposium and Games, Automata, Logics and Formal Verification (</a:t>
            </a:r>
            <a:r>
              <a:rPr lang="en-US" sz="1000" b="0" i="1" u="none" strike="noStrike" dirty="0" err="1">
                <a:solidFill>
                  <a:srgbClr val="1C1D1E"/>
                </a:solidFill>
                <a:effectLst/>
                <a:latin typeface="Open Sans" panose="020B0606030504020204" pitchFamily="34" charset="0"/>
              </a:rPr>
              <a:t>GandALF</a:t>
            </a:r>
            <a:r>
              <a:rPr lang="en-US" sz="1000" b="0" i="1" u="none" strike="noStrike" dirty="0">
                <a:solidFill>
                  <a:srgbClr val="1C1D1E"/>
                </a:solidFill>
                <a:effectLst/>
                <a:latin typeface="Open Sans" panose="020B0606030504020204" pitchFamily="34" charset="0"/>
              </a:rPr>
              <a:t>)</a:t>
            </a:r>
            <a:r>
              <a:rPr lang="en-US" sz="1000" b="0" i="0" u="none" strike="noStrike" dirty="0">
                <a:solidFill>
                  <a:srgbClr val="1C1D1E"/>
                </a:solidFill>
                <a:effectLst/>
                <a:latin typeface="Open Sans" panose="020B0606030504020204" pitchFamily="34" charset="0"/>
              </a:rPr>
              <a:t>,  224–239.</a:t>
            </a:r>
          </a:p>
          <a:p>
            <a:pPr marL="298450" lvl="1" indent="-285750"/>
            <a:r>
              <a:rPr lang="en-US" sz="1000" b="0" i="0" u="none" strike="noStrike" dirty="0" err="1">
                <a:solidFill>
                  <a:srgbClr val="1C1D1E"/>
                </a:solidFill>
                <a:effectLst/>
                <a:latin typeface="Open Sans" panose="020B0606030504020204" pitchFamily="34" charset="0"/>
              </a:rPr>
              <a:t>Jumadinova</a:t>
            </a:r>
            <a:r>
              <a:rPr lang="en-US" sz="1000" b="0" i="0" u="none" strike="noStrike" dirty="0">
                <a:solidFill>
                  <a:srgbClr val="1C1D1E"/>
                </a:solidFill>
                <a:effectLst/>
                <a:latin typeface="Open Sans" panose="020B0606030504020204" pitchFamily="34" charset="0"/>
              </a:rPr>
              <a:t>, J., P. Dasgupta, and L.-K. Soh. 2014. “Strategic Capability-Learning for Improved Multi-Agent Collaboration in Ad-Hoc Environments.” </a:t>
            </a:r>
            <a:r>
              <a:rPr lang="en-US" sz="1000" b="0" i="1" u="none" strike="noStrike" dirty="0">
                <a:solidFill>
                  <a:srgbClr val="1C1D1E"/>
                </a:solidFill>
                <a:effectLst/>
                <a:latin typeface="Open Sans" panose="020B0606030504020204" pitchFamily="34" charset="0"/>
              </a:rPr>
              <a:t>IEEE Transactions on Systems, Man, and Cybernetics-Part A</a:t>
            </a:r>
            <a:r>
              <a:rPr lang="en-US" sz="1000" b="0" i="0" u="none" strike="noStrike" dirty="0">
                <a:solidFill>
                  <a:srgbClr val="1C1D1E"/>
                </a:solidFill>
                <a:effectLst/>
                <a:latin typeface="Open Sans" panose="020B0606030504020204" pitchFamily="34" charset="0"/>
              </a:rPr>
              <a:t>  </a:t>
            </a:r>
            <a:r>
              <a:rPr lang="en-US" sz="1000" b="1" i="0" u="none" strike="noStrike" dirty="0">
                <a:solidFill>
                  <a:srgbClr val="1C1D1E"/>
                </a:solidFill>
                <a:effectLst/>
                <a:latin typeface="Open Sans" panose="020B0606030504020204" pitchFamily="34" charset="0"/>
              </a:rPr>
              <a:t>44</a:t>
            </a:r>
            <a:r>
              <a:rPr lang="en-US" sz="1000" b="0" i="0" u="none" strike="noStrike" dirty="0">
                <a:solidFill>
                  <a:srgbClr val="1C1D1E"/>
                </a:solidFill>
                <a:effectLst/>
                <a:latin typeface="Open Sans" panose="020B0606030504020204" pitchFamily="34" charset="0"/>
              </a:rPr>
              <a:t>(8):  1003–1014.</a:t>
            </a:r>
          </a:p>
          <a:p>
            <a:pPr marL="298450" lvl="1" indent="-285750"/>
            <a:r>
              <a:rPr lang="en-US" sz="1000" dirty="0">
                <a:latin typeface="Open Sans" panose="020B0606030504020204" pitchFamily="34" charset="0"/>
                <a:ea typeface="Open Sans" panose="020B0606030504020204" pitchFamily="34" charset="0"/>
                <a:cs typeface="Open Sans" panose="020B0606030504020204" pitchFamily="34" charset="0"/>
              </a:rPr>
              <a:t>Kakarlapudi, A., G. Anil, A. Eck, P. Doshi, and L.-K. Soh. 2022. “Decision-Theoretic Planning with Communication in Open Multiagent Systems.” In </a:t>
            </a:r>
            <a:r>
              <a:rPr lang="en-US" sz="1000" i="1" dirty="0">
                <a:latin typeface="Open Sans" panose="020B0606030504020204" pitchFamily="34" charset="0"/>
                <a:ea typeface="Open Sans" panose="020B0606030504020204" pitchFamily="34" charset="0"/>
                <a:cs typeface="Open Sans" panose="020B0606030504020204" pitchFamily="34" charset="0"/>
              </a:rPr>
              <a:t>Proceedings of the Thirty-Eighth Conference on Uncertainty in Artificial Intelligence</a:t>
            </a:r>
            <a:r>
              <a:rPr lang="en-US" sz="1000" dirty="0">
                <a:latin typeface="Open Sans" panose="020B0606030504020204" pitchFamily="34" charset="0"/>
                <a:ea typeface="Open Sans" panose="020B0606030504020204" pitchFamily="34" charset="0"/>
                <a:cs typeface="Open Sans" panose="020B0606030504020204" pitchFamily="34" charset="0"/>
              </a:rPr>
              <a:t>,  938–948.</a:t>
            </a:r>
          </a:p>
          <a:p>
            <a:pPr marL="298450" lvl="1" indent="-285750"/>
            <a:r>
              <a:rPr lang="en-US" sz="1100" dirty="0">
                <a:effectLst/>
                <a:latin typeface="Open Sans" panose="020B0606030504020204" pitchFamily="34" charset="0"/>
                <a:ea typeface="Open Sans" panose="020B0606030504020204" pitchFamily="34" charset="0"/>
                <a:cs typeface="Open Sans" panose="020B0606030504020204" pitchFamily="34" charset="0"/>
              </a:rPr>
              <a:t>Pineau, J., G. Gordon, and S. Thrun. 2003. Point-based value iteration: An anytime algorithm for POMDPs. In Proceedings of IJCAI’03, pp. 1025–1032.</a:t>
            </a:r>
            <a:endParaRPr lang="en-US" sz="1100" b="0" i="0" u="none" strike="noStrike" dirty="0">
              <a:effectLst/>
              <a:latin typeface="Open Sans" panose="020B0606030504020204" pitchFamily="34" charset="0"/>
              <a:ea typeface="Open Sans" panose="020B0606030504020204" pitchFamily="34" charset="0"/>
              <a:cs typeface="Open Sans" panose="020B0606030504020204" pitchFamily="34" charset="0"/>
            </a:endParaRPr>
          </a:p>
          <a:p>
            <a:pPr marL="298450" lvl="1" indent="-285750"/>
            <a:r>
              <a:rPr lang="en-US" sz="1000" b="0" i="0" u="none" strike="noStrike" dirty="0" err="1">
                <a:effectLst/>
                <a:latin typeface="Open Sans" panose="020B0606030504020204" pitchFamily="34" charset="0"/>
              </a:rPr>
              <a:t>Pinyol</a:t>
            </a:r>
            <a:r>
              <a:rPr lang="en-US" sz="1000" b="0" i="0" u="none" strike="noStrike" dirty="0">
                <a:effectLst/>
                <a:latin typeface="Open Sans" panose="020B0606030504020204" pitchFamily="34" charset="0"/>
              </a:rPr>
              <a:t>, I., and J. Sabater-Mir. 2011. “Computational Trust and Reputation Models for Open Multi-Agent Systems: A Review.” </a:t>
            </a:r>
            <a:r>
              <a:rPr lang="en-US" sz="1000" b="0" i="1" u="none" strike="noStrike" dirty="0">
                <a:effectLst/>
                <a:latin typeface="Open Sans" panose="020B0606030504020204" pitchFamily="34" charset="0"/>
              </a:rPr>
              <a:t>Artificial Intelligence Review</a:t>
            </a:r>
            <a:r>
              <a:rPr lang="en-US" sz="1000" b="0" i="0" u="none" strike="noStrike" dirty="0">
                <a:effectLst/>
                <a:latin typeface="Open Sans" panose="020B0606030504020204" pitchFamily="34" charset="0"/>
              </a:rPr>
              <a:t>  </a:t>
            </a:r>
            <a:r>
              <a:rPr lang="en-US" sz="1000" b="1" i="0" u="none" strike="noStrike" dirty="0">
                <a:effectLst/>
                <a:latin typeface="Open Sans" panose="020B0606030504020204" pitchFamily="34" charset="0"/>
              </a:rPr>
              <a:t>40</a:t>
            </a:r>
            <a:r>
              <a:rPr lang="en-US" sz="1000" b="0" i="0" u="none" strike="noStrike" dirty="0">
                <a:effectLst/>
                <a:latin typeface="Open Sans" panose="020B0606030504020204" pitchFamily="34" charset="0"/>
              </a:rPr>
              <a:t>:  1–25.</a:t>
            </a:r>
            <a:endParaRPr lang="en-US" sz="1000" dirty="0">
              <a:latin typeface="Open Sans" panose="020B0606030504020204" pitchFamily="34" charset="0"/>
              <a:ea typeface="Open Sans" panose="020B0606030504020204" pitchFamily="34" charset="0"/>
              <a:cs typeface="Open Sans" panose="020B0606030504020204" pitchFamily="34" charset="0"/>
            </a:endParaRPr>
          </a:p>
          <a:p>
            <a:pPr marL="298450" lvl="1" indent="-285750"/>
            <a:r>
              <a:rPr lang="en-US" sz="1000" dirty="0">
                <a:latin typeface="Open Sans" panose="020B0606030504020204" pitchFamily="34" charset="0"/>
                <a:ea typeface="Open Sans" panose="020B0606030504020204" pitchFamily="34" charset="0"/>
                <a:cs typeface="Open Sans" panose="020B0606030504020204" pitchFamily="34" charset="0"/>
              </a:rPr>
              <a:t>Rahman, A. </a:t>
            </a:r>
            <a:r>
              <a:rPr lang="en-US" sz="1000" i="1" dirty="0">
                <a:latin typeface="Open Sans" panose="020B0606030504020204" pitchFamily="34" charset="0"/>
                <a:ea typeface="Open Sans" panose="020B0606030504020204" pitchFamily="34" charset="0"/>
                <a:cs typeface="Open Sans" panose="020B0606030504020204" pitchFamily="34" charset="0"/>
              </a:rPr>
              <a:t>et al</a:t>
            </a:r>
            <a:r>
              <a:rPr lang="en-US" sz="1000" dirty="0">
                <a:latin typeface="Open Sans" panose="020B0606030504020204" pitchFamily="34" charset="0"/>
                <a:ea typeface="Open Sans" panose="020B0606030504020204" pitchFamily="34" charset="0"/>
                <a:cs typeface="Open Sans" panose="020B0606030504020204" pitchFamily="34" charset="0"/>
              </a:rPr>
              <a:t>. 2021. "Towards open ad hoc teamwork using graph-based policy learning." </a:t>
            </a:r>
            <a:r>
              <a:rPr lang="en-US" sz="1000" i="1" dirty="0">
                <a:latin typeface="Open Sans" panose="020B0606030504020204" pitchFamily="34" charset="0"/>
                <a:ea typeface="Open Sans" panose="020B0606030504020204" pitchFamily="34" charset="0"/>
                <a:cs typeface="Open Sans" panose="020B0606030504020204" pitchFamily="34" charset="0"/>
              </a:rPr>
              <a:t>International conference on machine learning</a:t>
            </a:r>
            <a:r>
              <a:rPr lang="en-US" sz="1000" dirty="0">
                <a:latin typeface="Open Sans" panose="020B0606030504020204" pitchFamily="34" charset="0"/>
                <a:ea typeface="Open Sans" panose="020B0606030504020204" pitchFamily="34" charset="0"/>
                <a:cs typeface="Open Sans" panose="020B0606030504020204" pitchFamily="34" charset="0"/>
              </a:rPr>
              <a:t>. PMLR.</a:t>
            </a:r>
          </a:p>
          <a:p>
            <a:pPr marL="298450" lvl="1" indent="-285750"/>
            <a:r>
              <a:rPr lang="en-US" sz="1000" dirty="0">
                <a:latin typeface="Open Sans" panose="020B0606030504020204" pitchFamily="34" charset="0"/>
                <a:ea typeface="Open Sans" panose="020B0606030504020204" pitchFamily="34" charset="0"/>
                <a:cs typeface="Open Sans" panose="020B0606030504020204" pitchFamily="34" charset="0"/>
              </a:rPr>
              <a:t>Rahman, A. </a:t>
            </a:r>
            <a:r>
              <a:rPr lang="en-US" sz="1000" i="1" dirty="0">
                <a:latin typeface="Open Sans" panose="020B0606030504020204" pitchFamily="34" charset="0"/>
                <a:ea typeface="Open Sans" panose="020B0606030504020204" pitchFamily="34" charset="0"/>
                <a:cs typeface="Open Sans" panose="020B0606030504020204" pitchFamily="34" charset="0"/>
              </a:rPr>
              <a:t>et al</a:t>
            </a:r>
            <a:r>
              <a:rPr lang="en-US" sz="1000" dirty="0">
                <a:latin typeface="Open Sans" panose="020B0606030504020204" pitchFamily="34" charset="0"/>
                <a:ea typeface="Open Sans" panose="020B0606030504020204" pitchFamily="34" charset="0"/>
                <a:cs typeface="Open Sans" panose="020B0606030504020204" pitchFamily="34" charset="0"/>
              </a:rPr>
              <a:t>. 2023. "A general learning framework for open ad hoc teamwork using graph-based policy learning." </a:t>
            </a:r>
            <a:r>
              <a:rPr lang="en-US" sz="1000" i="1" dirty="0">
                <a:latin typeface="Open Sans" panose="020B0606030504020204" pitchFamily="34" charset="0"/>
                <a:ea typeface="Open Sans" panose="020B0606030504020204" pitchFamily="34" charset="0"/>
                <a:cs typeface="Open Sans" panose="020B0606030504020204" pitchFamily="34" charset="0"/>
              </a:rPr>
              <a:t>Journal of Machine Learning Research</a:t>
            </a:r>
            <a:r>
              <a:rPr lang="en-US" sz="1000" dirty="0">
                <a:latin typeface="Open Sans" panose="020B0606030504020204" pitchFamily="34" charset="0"/>
                <a:ea typeface="Open Sans" panose="020B0606030504020204" pitchFamily="34" charset="0"/>
                <a:cs typeface="Open Sans" panose="020B0606030504020204" pitchFamily="34" charset="0"/>
              </a:rPr>
              <a:t>, 24(298): 1-74.</a:t>
            </a:r>
          </a:p>
          <a:p>
            <a:pPr marL="298450" lvl="1" indent="-285750"/>
            <a:r>
              <a:rPr lang="en-US" sz="1100" b="0" i="0" u="none" strike="noStrike" dirty="0">
                <a:effectLst/>
                <a:latin typeface="Open Sans" panose="020B0606030504020204" pitchFamily="34" charset="0"/>
              </a:rPr>
              <a:t>Ross, S., B. Chaib-</a:t>
            </a:r>
            <a:r>
              <a:rPr lang="en-US" sz="1100" b="0" i="0" u="none" strike="noStrike" dirty="0" err="1">
                <a:effectLst/>
                <a:latin typeface="Open Sans" panose="020B0606030504020204" pitchFamily="34" charset="0"/>
              </a:rPr>
              <a:t>draa</a:t>
            </a:r>
            <a:r>
              <a:rPr lang="en-US" sz="1100" b="0" i="0" u="none" strike="noStrike" dirty="0">
                <a:effectLst/>
                <a:latin typeface="Open Sans" panose="020B0606030504020204" pitchFamily="34" charset="0"/>
              </a:rPr>
              <a:t>, and J. Pineau. 2007. “Bayes-Adaptive POMDPs.” In  </a:t>
            </a:r>
            <a:r>
              <a:rPr lang="en-US" sz="1100" b="0" i="1" u="none" strike="noStrike" dirty="0">
                <a:effectLst/>
                <a:latin typeface="Open Sans" panose="020B0606030504020204" pitchFamily="34" charset="0"/>
              </a:rPr>
              <a:t>Neural Information Processing Systems (NIPS)</a:t>
            </a:r>
            <a:r>
              <a:rPr lang="en-US" sz="1100" b="0" i="0" u="none" strike="noStrike" dirty="0">
                <a:effectLst/>
                <a:latin typeface="Open Sans" panose="020B0606030504020204" pitchFamily="34" charset="0"/>
              </a:rPr>
              <a:t>.</a:t>
            </a:r>
            <a:endParaRPr lang="en-US" sz="1100" b="0" i="0" u="none" strike="noStrike" dirty="0">
              <a:effectLst/>
              <a:latin typeface="Open Sans" panose="020B0606030504020204" pitchFamily="34" charset="0"/>
              <a:ea typeface="Open Sans" panose="020B0606030504020204" pitchFamily="34" charset="0"/>
              <a:cs typeface="Open Sans" panose="020B0606030504020204" pitchFamily="34" charset="0"/>
            </a:endParaRPr>
          </a:p>
          <a:p>
            <a:pPr marL="298450" lvl="1" indent="-285750"/>
            <a:r>
              <a:rPr lang="en-US" sz="1000" b="0" i="0" u="none" strike="noStrike" dirty="0" err="1">
                <a:solidFill>
                  <a:srgbClr val="1C1D1E"/>
                </a:solidFill>
                <a:effectLst/>
                <a:latin typeface="Open Sans" panose="020B0606030504020204" pitchFamily="34" charset="0"/>
              </a:rPr>
              <a:t>Shehory</a:t>
            </a:r>
            <a:r>
              <a:rPr lang="en-US" sz="1000" b="0" i="0" u="none" strike="noStrike" dirty="0">
                <a:solidFill>
                  <a:srgbClr val="1C1D1E"/>
                </a:solidFill>
                <a:effectLst/>
                <a:latin typeface="Open Sans" panose="020B0606030504020204" pitchFamily="34" charset="0"/>
              </a:rPr>
              <a:t>, O. 2000. “Software Architecture Attributes of Multi-Agent Systems.” In  </a:t>
            </a:r>
            <a:r>
              <a:rPr lang="en-US" sz="1000" b="0" i="1" u="none" strike="noStrike" dirty="0">
                <a:solidFill>
                  <a:srgbClr val="1C1D1E"/>
                </a:solidFill>
                <a:effectLst/>
                <a:latin typeface="Open Sans" panose="020B0606030504020204" pitchFamily="34" charset="0"/>
              </a:rPr>
              <a:t>1st International Workshop on Agent-Oriented Software Engineering, Revised papers</a:t>
            </a:r>
            <a:r>
              <a:rPr lang="en-US" sz="1000" b="0" i="0" u="none" strike="noStrike" dirty="0">
                <a:solidFill>
                  <a:srgbClr val="1C1D1E"/>
                </a:solidFill>
                <a:effectLst/>
                <a:latin typeface="Open Sans" panose="020B0606030504020204" pitchFamily="34" charset="0"/>
              </a:rPr>
              <a:t>,  77–89. ACM.</a:t>
            </a:r>
          </a:p>
          <a:p>
            <a:pPr marL="298450" lvl="1" indent="-285750"/>
            <a:r>
              <a:rPr lang="en-US" sz="1100" b="0" i="0" u="none" strike="noStrike" dirty="0">
                <a:effectLst/>
                <a:latin typeface="Open Sans" panose="020B0606030504020204" pitchFamily="34" charset="0"/>
              </a:rPr>
              <a:t>Silver, D., and J. Veness. 2010. “Monte-Carlo Planning in Large </a:t>
            </a:r>
            <a:r>
              <a:rPr lang="en-US" sz="1100" b="0" i="0" u="none" strike="noStrike" dirty="0" err="1">
                <a:effectLst/>
                <a:latin typeface="Open Sans" panose="020B0606030504020204" pitchFamily="34" charset="0"/>
              </a:rPr>
              <a:t>Pomdps</a:t>
            </a:r>
            <a:r>
              <a:rPr lang="en-US" sz="1100" b="0" i="0" u="none" strike="noStrike" dirty="0">
                <a:effectLst/>
                <a:latin typeface="Open Sans" panose="020B0606030504020204" pitchFamily="34" charset="0"/>
              </a:rPr>
              <a:t>.” In  </a:t>
            </a:r>
            <a:r>
              <a:rPr lang="en-US" sz="1100" b="0" i="1" u="none" strike="noStrike" dirty="0">
                <a:effectLst/>
                <a:latin typeface="Open Sans" panose="020B0606030504020204" pitchFamily="34" charset="0"/>
              </a:rPr>
              <a:t>23rd International Conference on Neural Information Processing Systems (NIPS)</a:t>
            </a:r>
            <a:r>
              <a:rPr lang="en-US" sz="1100" b="0" i="0" u="none" strike="noStrike" dirty="0">
                <a:effectLst/>
                <a:latin typeface="Open Sans" panose="020B0606030504020204" pitchFamily="34" charset="0"/>
              </a:rPr>
              <a:t>, </a:t>
            </a:r>
            <a:r>
              <a:rPr lang="en-US" sz="1100" b="0" i="1" u="none" strike="noStrike" dirty="0">
                <a:effectLst/>
                <a:latin typeface="Open Sans" panose="020B0606030504020204" pitchFamily="34" charset="0"/>
              </a:rPr>
              <a:t>NIPS'10</a:t>
            </a:r>
            <a:r>
              <a:rPr lang="en-US" sz="1100" b="0" i="0" u="none" strike="noStrike" dirty="0">
                <a:effectLst/>
                <a:latin typeface="Open Sans" panose="020B0606030504020204" pitchFamily="34" charset="0"/>
              </a:rPr>
              <a:t>,  2164–2172.</a:t>
            </a:r>
          </a:p>
          <a:p>
            <a:pPr marL="298450" lvl="1" indent="-285750"/>
            <a:r>
              <a:rPr lang="en-US" sz="1100" b="0" i="0" u="none" strike="noStrike" dirty="0">
                <a:effectLst/>
                <a:latin typeface="Open Sans" panose="020B0606030504020204" pitchFamily="34" charset="0"/>
              </a:rPr>
              <a:t>Stone, P., G. A. </a:t>
            </a:r>
            <a:r>
              <a:rPr lang="en-US" sz="1100" b="0" i="0" u="none" strike="noStrike" dirty="0" err="1">
                <a:effectLst/>
                <a:latin typeface="Open Sans" panose="020B0606030504020204" pitchFamily="34" charset="0"/>
              </a:rPr>
              <a:t>Kaminka</a:t>
            </a:r>
            <a:r>
              <a:rPr lang="en-US" sz="1100" b="0" i="0" u="none" strike="noStrike" dirty="0">
                <a:effectLst/>
                <a:latin typeface="Open Sans" panose="020B0606030504020204" pitchFamily="34" charset="0"/>
              </a:rPr>
              <a:t>, S. Kraus, and J. S. Rosenschein. 2010. “Ad Hoc Autonomous Agent Teams: Collaboration without Pre-Coordination.” In  </a:t>
            </a:r>
            <a:r>
              <a:rPr lang="en-US" sz="1100" b="0" i="1" u="none" strike="noStrike" dirty="0">
                <a:effectLst/>
                <a:latin typeface="Open Sans" panose="020B0606030504020204" pitchFamily="34" charset="0"/>
              </a:rPr>
              <a:t>Proceedings of the Twenty-Fourth AAAI Conference on Artificial Intelligence</a:t>
            </a:r>
            <a:r>
              <a:rPr lang="en-US" sz="1100" b="0" i="0" u="none" strike="noStrike" dirty="0">
                <a:effectLst/>
                <a:latin typeface="Open Sans" panose="020B0606030504020204" pitchFamily="34" charset="0"/>
              </a:rPr>
              <a:t>, </a:t>
            </a:r>
            <a:r>
              <a:rPr lang="en-US" sz="1100" b="0" i="1" u="none" strike="noStrike" dirty="0">
                <a:effectLst/>
                <a:latin typeface="Open Sans" panose="020B0606030504020204" pitchFamily="34" charset="0"/>
              </a:rPr>
              <a:t>AAAI'10</a:t>
            </a:r>
            <a:r>
              <a:rPr lang="en-US" sz="1100" b="0" i="0" u="none" strike="noStrike" dirty="0">
                <a:effectLst/>
                <a:latin typeface="Open Sans" panose="020B0606030504020204" pitchFamily="34" charset="0"/>
              </a:rPr>
              <a:t>,  1504–1509.</a:t>
            </a:r>
          </a:p>
        </p:txBody>
      </p:sp>
    </p:spTree>
    <p:extLst>
      <p:ext uri="{BB962C8B-B14F-4D97-AF65-F5344CB8AC3E}">
        <p14:creationId xmlns:p14="http://schemas.microsoft.com/office/powerpoint/2010/main" val="3033147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F137AB-E8CF-A769-EB63-71673068BC8D}"/>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7566119-6608-7822-363C-17279013D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371372D-387C-A0D4-B7C5-4F9293ACCBD0}"/>
              </a:ext>
            </a:extLst>
          </p:cNvPr>
          <p:cNvSpPr>
            <a:spLocks noGrp="1"/>
          </p:cNvSpPr>
          <p:nvPr>
            <p:ph type="title"/>
          </p:nvPr>
        </p:nvSpPr>
        <p:spPr>
          <a:xfrm>
            <a:off x="612648" y="365125"/>
            <a:ext cx="6986015" cy="1776484"/>
          </a:xfrm>
        </p:spPr>
        <p:txBody>
          <a:bodyPr anchor="b">
            <a:normAutofit/>
          </a:bodyPr>
          <a:lstStyle/>
          <a:p>
            <a:r>
              <a:rPr lang="en-US" sz="5400" dirty="0"/>
              <a:t>Types of Openness</a:t>
            </a:r>
          </a:p>
        </p:txBody>
      </p:sp>
      <p:pic>
        <p:nvPicPr>
          <p:cNvPr id="7" name="Picture 6">
            <a:extLst>
              <a:ext uri="{FF2B5EF4-FFF2-40B4-BE49-F238E27FC236}">
                <a16:creationId xmlns:a16="http://schemas.microsoft.com/office/drawing/2014/main" id="{07C49086-B696-7320-76AF-8AF152769056}"/>
              </a:ext>
            </a:extLst>
          </p:cNvPr>
          <p:cNvPicPr>
            <a:picLocks noChangeAspect="1"/>
          </p:cNvPicPr>
          <p:nvPr/>
        </p:nvPicPr>
        <p:blipFill>
          <a:blip r:embed="rId3"/>
          <a:stretch>
            <a:fillRect/>
          </a:stretch>
        </p:blipFill>
        <p:spPr>
          <a:xfrm>
            <a:off x="6445293" y="2388393"/>
            <a:ext cx="3532036" cy="1442343"/>
          </a:xfrm>
          <a:prstGeom prst="rect">
            <a:avLst/>
          </a:prstGeom>
        </p:spPr>
      </p:pic>
      <p:sp>
        <p:nvSpPr>
          <p:cNvPr id="18" name="sketch line">
            <a:extLst>
              <a:ext uri="{FF2B5EF4-FFF2-40B4-BE49-F238E27FC236}">
                <a16:creationId xmlns:a16="http://schemas.microsoft.com/office/drawing/2014/main" id="{CC9B2BF8-72C0-DF25-5635-B13FA67CB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C199552-C507-1ADB-98B4-D6AE34DCCC7B}"/>
              </a:ext>
            </a:extLst>
          </p:cNvPr>
          <p:cNvSpPr>
            <a:spLocks noGrp="1"/>
          </p:cNvSpPr>
          <p:nvPr>
            <p:ph idx="1"/>
          </p:nvPr>
        </p:nvSpPr>
        <p:spPr>
          <a:xfrm>
            <a:off x="612648" y="2589043"/>
            <a:ext cx="6986016" cy="4059038"/>
          </a:xfrm>
        </p:spPr>
        <p:txBody>
          <a:bodyPr>
            <a:normAutofit/>
          </a:bodyPr>
          <a:lstStyle/>
          <a:p>
            <a:r>
              <a:rPr lang="en-US" sz="2200" b="1" dirty="0"/>
              <a:t>Agent Openness</a:t>
            </a:r>
          </a:p>
          <a:p>
            <a:pPr lvl="1"/>
            <a:r>
              <a:rPr lang="en-US" sz="2200" dirty="0"/>
              <a:t>agents can dynamically enter or leave the environment</a:t>
            </a:r>
            <a:br>
              <a:rPr lang="en-US" sz="2200" dirty="0"/>
            </a:br>
            <a:endParaRPr lang="en-US" sz="2200" dirty="0"/>
          </a:p>
          <a:p>
            <a:r>
              <a:rPr lang="en-US" sz="2200" b="1" dirty="0"/>
              <a:t>Task Openness</a:t>
            </a:r>
          </a:p>
          <a:p>
            <a:pPr lvl="1"/>
            <a:r>
              <a:rPr lang="en-US" sz="2200" dirty="0"/>
              <a:t>tasks can appear or disappear, requiring flexible strategies</a:t>
            </a:r>
            <a:br>
              <a:rPr lang="en-US" sz="2200" dirty="0"/>
            </a:br>
            <a:endParaRPr lang="en-US" sz="2200" dirty="0"/>
          </a:p>
          <a:p>
            <a:r>
              <a:rPr lang="en-US" sz="2200" b="1" dirty="0"/>
              <a:t>Type Openness</a:t>
            </a:r>
          </a:p>
          <a:p>
            <a:pPr lvl="1"/>
            <a:r>
              <a:rPr lang="en-US" sz="2200" dirty="0"/>
              <a:t>agent capabilities and roles can evolve or change over time</a:t>
            </a:r>
          </a:p>
        </p:txBody>
      </p:sp>
      <p:pic>
        <p:nvPicPr>
          <p:cNvPr id="11" name="Picture 10">
            <a:extLst>
              <a:ext uri="{FF2B5EF4-FFF2-40B4-BE49-F238E27FC236}">
                <a16:creationId xmlns:a16="http://schemas.microsoft.com/office/drawing/2014/main" id="{2A8C294E-51E3-4BDE-7886-9ABA8FDB49D0}"/>
              </a:ext>
            </a:extLst>
          </p:cNvPr>
          <p:cNvPicPr>
            <a:picLocks noChangeAspect="1"/>
          </p:cNvPicPr>
          <p:nvPr/>
        </p:nvPicPr>
        <p:blipFill>
          <a:blip r:embed="rId4"/>
          <a:stretch>
            <a:fillRect/>
          </a:stretch>
        </p:blipFill>
        <p:spPr>
          <a:xfrm>
            <a:off x="7478560" y="4944591"/>
            <a:ext cx="2704703" cy="1890220"/>
          </a:xfrm>
          <a:prstGeom prst="rect">
            <a:avLst/>
          </a:prstGeom>
        </p:spPr>
      </p:pic>
      <p:pic>
        <p:nvPicPr>
          <p:cNvPr id="9" name="Picture 8">
            <a:extLst>
              <a:ext uri="{FF2B5EF4-FFF2-40B4-BE49-F238E27FC236}">
                <a16:creationId xmlns:a16="http://schemas.microsoft.com/office/drawing/2014/main" id="{D2BB914D-2FAF-0437-D817-74CDFB8A1487}"/>
              </a:ext>
            </a:extLst>
          </p:cNvPr>
          <p:cNvPicPr>
            <a:picLocks noChangeAspect="1"/>
          </p:cNvPicPr>
          <p:nvPr/>
        </p:nvPicPr>
        <p:blipFill>
          <a:blip r:embed="rId5"/>
          <a:stretch>
            <a:fillRect/>
          </a:stretch>
        </p:blipFill>
        <p:spPr>
          <a:xfrm>
            <a:off x="7188304" y="3818592"/>
            <a:ext cx="3530309" cy="1441637"/>
          </a:xfrm>
          <a:prstGeom prst="rect">
            <a:avLst/>
          </a:prstGeom>
        </p:spPr>
      </p:pic>
    </p:spTree>
    <p:extLst>
      <p:ext uri="{BB962C8B-B14F-4D97-AF65-F5344CB8AC3E}">
        <p14:creationId xmlns:p14="http://schemas.microsoft.com/office/powerpoint/2010/main" val="908789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TM04033919[[fn=Circuit]]</Template>
  <TotalTime>33924</TotalTime>
  <Words>5858</Words>
  <Application>Microsoft Macintosh PowerPoint</Application>
  <PresentationFormat>Widescreen</PresentationFormat>
  <Paragraphs>599</Paragraphs>
  <Slides>88</Slides>
  <Notes>57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Aptos</vt:lpstr>
      <vt:lpstr>Aptos Display</vt:lpstr>
      <vt:lpstr>Arial</vt:lpstr>
      <vt:lpstr>Arial MT</vt:lpstr>
      <vt:lpstr>Cambria Math</vt:lpstr>
      <vt:lpstr>Open Sans</vt:lpstr>
      <vt:lpstr>Office Theme</vt:lpstr>
      <vt:lpstr>Decision Making in Open Agent Systems</vt:lpstr>
      <vt:lpstr>Definition of Openness</vt:lpstr>
      <vt:lpstr>Importance</vt:lpstr>
      <vt:lpstr>Tutorial Motivation</vt:lpstr>
      <vt:lpstr>Introductions</vt:lpstr>
      <vt:lpstr>Survey Paper</vt:lpstr>
      <vt:lpstr>Outline</vt:lpstr>
      <vt:lpstr>Outline</vt:lpstr>
      <vt:lpstr>Types of Openness</vt:lpstr>
      <vt:lpstr>Agent Openness</vt:lpstr>
      <vt:lpstr>Challenges of Agent Openness</vt:lpstr>
      <vt:lpstr>Manifestations of Agent Openness</vt:lpstr>
      <vt:lpstr>Task Openness</vt:lpstr>
      <vt:lpstr>Challenges of Task Openness</vt:lpstr>
      <vt:lpstr>Manifestations of Task Openness</vt:lpstr>
      <vt:lpstr>Type Openness</vt:lpstr>
      <vt:lpstr>Challenges of Type Openness</vt:lpstr>
      <vt:lpstr>Manifestations of Type Openness</vt:lpstr>
      <vt:lpstr>Implications of Openness</vt:lpstr>
      <vt:lpstr>Wildfire Suppression</vt:lpstr>
      <vt:lpstr>Openness in Wildfire Suppression</vt:lpstr>
      <vt:lpstr>Cybersecurity Defense</vt:lpstr>
      <vt:lpstr>Openness in Cybersecurity Defense</vt:lpstr>
      <vt:lpstr>Autonomous Rideshare</vt:lpstr>
      <vt:lpstr>Openness in Autonomous Rideshare</vt:lpstr>
      <vt:lpstr>Business Organization</vt:lpstr>
      <vt:lpstr>Openness in  Business Organization</vt:lpstr>
      <vt:lpstr>Compare and Contrast</vt:lpstr>
      <vt:lpstr>Exercise 1: Part 1</vt:lpstr>
      <vt:lpstr>Exercise 1: Part 2</vt:lpstr>
      <vt:lpstr>Exercise 1: Part 3</vt:lpstr>
      <vt:lpstr>Challenges in Open Environments</vt:lpstr>
      <vt:lpstr>Opportunities in Open Environments</vt:lpstr>
      <vt:lpstr>PowerPoint Presentation</vt:lpstr>
      <vt:lpstr>Outline</vt:lpstr>
      <vt:lpstr>Origins of Open Agent Systems</vt:lpstr>
      <vt:lpstr>Origins of Open Agent Systems</vt:lpstr>
      <vt:lpstr>Origins of Open Agent Systems</vt:lpstr>
      <vt:lpstr>Markov Decision Processes</vt:lpstr>
      <vt:lpstr>Markov Decision Processes</vt:lpstr>
      <vt:lpstr>Markov Decision Processes</vt:lpstr>
      <vt:lpstr>Bellman Equations</vt:lpstr>
      <vt:lpstr>Partially Observable Markov Decision Processes</vt:lpstr>
      <vt:lpstr>Markov Games</vt:lpstr>
      <vt:lpstr>Markov Games</vt:lpstr>
      <vt:lpstr>Partially Observable Stochastic Games</vt:lpstr>
      <vt:lpstr>Exercise 2: Part 1</vt:lpstr>
      <vt:lpstr>Exercise 2: Part 2</vt:lpstr>
      <vt:lpstr>Modeling Agent Openness   (Presence States)</vt:lpstr>
      <vt:lpstr>Modeling Agent Openness   (Presence States)</vt:lpstr>
      <vt:lpstr>Modeling Agent Openness   (Presence States)</vt:lpstr>
      <vt:lpstr>Modeling Agent Openness   (Presence States)</vt:lpstr>
      <vt:lpstr>Modeling Agent Openness   (Coalitions)</vt:lpstr>
      <vt:lpstr>Modeling Agent Openness   (Coalitions)</vt:lpstr>
      <vt:lpstr>Modeling Agent Openness   (Coalitions)</vt:lpstr>
      <vt:lpstr>Modeling Agent Openness   (Scalability)</vt:lpstr>
      <vt:lpstr>Modeling Agent Openness   (Scalability)</vt:lpstr>
      <vt:lpstr>Modeling Agent Openness   (Scalability)</vt:lpstr>
      <vt:lpstr>Modeling Agent Openness   (Scalability)</vt:lpstr>
      <vt:lpstr>Modeling Agent Openness   (Communication)</vt:lpstr>
      <vt:lpstr>Modeling Agent Openness   (Communication)</vt:lpstr>
      <vt:lpstr>Modeling Agent Openness   (Communication)</vt:lpstr>
      <vt:lpstr>Modeling Agent Openness   (Communication)</vt:lpstr>
      <vt:lpstr>Modeling Agent Openness   (Graph-based Learning)</vt:lpstr>
      <vt:lpstr>Modeling Agent Openness   (Graph-based Learning)</vt:lpstr>
      <vt:lpstr>Modeling Agent Openness   (Graph-based Learning)</vt:lpstr>
      <vt:lpstr>Modeling Agent Openness   (Graph-based Learning)</vt:lpstr>
      <vt:lpstr>Modeling Agent Openness   (Graph-based Learning)</vt:lpstr>
      <vt:lpstr>Exercise 3</vt:lpstr>
      <vt:lpstr>PowerPoint Presentation</vt:lpstr>
      <vt:lpstr>Outline</vt:lpstr>
      <vt:lpstr>Scalability to Many-Agent Systems</vt:lpstr>
      <vt:lpstr>Exercise 4</vt:lpstr>
      <vt:lpstr>Scalability to Many-Agent Systems</vt:lpstr>
      <vt:lpstr>Focusing on Task Openness</vt:lpstr>
      <vt:lpstr>Exercise 5</vt:lpstr>
      <vt:lpstr>Focusing on Task Openness</vt:lpstr>
      <vt:lpstr>Focusing on Task Openness</vt:lpstr>
      <vt:lpstr>Focusing on Task Openness</vt:lpstr>
      <vt:lpstr>Exercise 6</vt:lpstr>
      <vt:lpstr>Human-AI Interactions</vt:lpstr>
      <vt:lpstr>Exercise 7</vt:lpstr>
      <vt:lpstr>PowerPoint Presentation</vt:lpstr>
      <vt:lpstr>Outline</vt:lpstr>
      <vt:lpstr>MOASEI Competition</vt:lpstr>
      <vt:lpstr>MOASEI Competition</vt:lpstr>
      <vt:lpstr>Community Discussion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Openness</dc:title>
  <dc:creator>C4 Patino</dc:creator>
  <cp:lastModifiedBy>Adam Eck</cp:lastModifiedBy>
  <cp:revision>197</cp:revision>
  <dcterms:created xsi:type="dcterms:W3CDTF">2024-05-26T14:51:34Z</dcterms:created>
  <dcterms:modified xsi:type="dcterms:W3CDTF">2025-05-18T18:26:34Z</dcterms:modified>
</cp:coreProperties>
</file>